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9" r:id="rId3"/>
    <p:sldId id="622" r:id="rId5"/>
    <p:sldId id="645" r:id="rId6"/>
    <p:sldId id="643" r:id="rId7"/>
    <p:sldId id="623" r:id="rId8"/>
    <p:sldId id="644" r:id="rId9"/>
    <p:sldId id="639" r:id="rId10"/>
    <p:sldId id="624" r:id="rId11"/>
    <p:sldId id="625" r:id="rId12"/>
    <p:sldId id="640" r:id="rId13"/>
    <p:sldId id="642" r:id="rId14"/>
    <p:sldId id="626" r:id="rId15"/>
    <p:sldId id="627" r:id="rId16"/>
    <p:sldId id="628" r:id="rId17"/>
    <p:sldId id="641" r:id="rId18"/>
    <p:sldId id="629" r:id="rId19"/>
    <p:sldId id="630" r:id="rId20"/>
    <p:sldId id="631" r:id="rId21"/>
    <p:sldId id="632" r:id="rId22"/>
    <p:sldId id="633" r:id="rId23"/>
    <p:sldId id="634" r:id="rId24"/>
    <p:sldId id="647" r:id="rId25"/>
    <p:sldId id="648" r:id="rId26"/>
    <p:sldId id="649" r:id="rId27"/>
    <p:sldId id="651" r:id="rId28"/>
    <p:sldId id="650" r:id="rId29"/>
    <p:sldId id="635" r:id="rId30"/>
    <p:sldId id="636" r:id="rId31"/>
    <p:sldId id="637" r:id="rId32"/>
    <p:sldId id="638" r:id="rId33"/>
    <p:sldId id="652" r:id="rId34"/>
    <p:sldId id="653" r:id="rId35"/>
    <p:sldId id="654" r:id="rId36"/>
    <p:sldId id="655" r:id="rId37"/>
    <p:sldId id="656" r:id="rId38"/>
    <p:sldId id="657" r:id="rId39"/>
    <p:sldId id="659" r:id="rId40"/>
    <p:sldId id="660" r:id="rId41"/>
    <p:sldId id="661" r:id="rId42"/>
  </p:sldIdLst>
  <p:sldSz cx="9144000" cy="6858000" type="screen4x3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2" autoAdjust="0"/>
    <p:restoredTop sz="92497" autoAdjust="0"/>
  </p:normalViewPr>
  <p:slideViewPr>
    <p:cSldViewPr>
      <p:cViewPr varScale="1">
        <p:scale>
          <a:sx n="139" d="100"/>
          <a:sy n="139" d="100"/>
        </p:scale>
        <p:origin x="125" y="91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31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4" Type="http://schemas.openxmlformats.org/officeDocument/2006/relationships/image" Target="../media/image79.wmf"/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.wmf"/><Relationship Id="rId8" Type="http://schemas.openxmlformats.org/officeDocument/2006/relationships/image" Target="../media/image56.wmf"/><Relationship Id="rId7" Type="http://schemas.openxmlformats.org/officeDocument/2006/relationships/image" Target="../media/image55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3" Type="http://schemas.openxmlformats.org/officeDocument/2006/relationships/image" Target="../media/image61.wmf"/><Relationship Id="rId12" Type="http://schemas.openxmlformats.org/officeDocument/2006/relationships/image" Target="../media/image60.wmf"/><Relationship Id="rId11" Type="http://schemas.openxmlformats.org/officeDocument/2006/relationships/image" Target="../media/image59.wmf"/><Relationship Id="rId10" Type="http://schemas.openxmlformats.org/officeDocument/2006/relationships/image" Target="../media/image58.wmf"/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7" Type="http://schemas.openxmlformats.org/officeDocument/2006/relationships/image" Target="../media/image68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97336-10D2-412C-86C8-2F6D98E792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B1D96-BB82-4421-9C83-2476B48A54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CD141D2-5676-4D15-B4BC-E8EE66DD4618}" type="slidenum">
              <a:rPr lang="en-US" altLang="zh-CN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f‘=f(x+1)-f(x)</a:t>
            </a:r>
            <a:r>
              <a:rPr lang="zh-CN" altLang="en-US"/>
              <a:t>，大数</a:t>
            </a:r>
            <a:r>
              <a:rPr lang="en-US" altLang="zh-CN"/>
              <a:t>-</a:t>
            </a:r>
            <a:r>
              <a:rPr lang="zh-CN" altLang="en-US"/>
              <a:t>小数，正常；小数</a:t>
            </a:r>
            <a:r>
              <a:rPr lang="en-US" altLang="zh-CN"/>
              <a:t>-</a:t>
            </a:r>
            <a:r>
              <a:rPr lang="zh-CN" altLang="en-US"/>
              <a:t>大数，</a:t>
            </a:r>
            <a:r>
              <a:rPr lang="en-US" altLang="zh-CN"/>
              <a:t>=</a:t>
            </a:r>
            <a:r>
              <a:rPr lang="zh-CN" altLang="en-US"/>
              <a:t>（小数</a:t>
            </a:r>
            <a:r>
              <a:rPr lang="en-US" altLang="zh-CN"/>
              <a:t>+</a:t>
            </a:r>
            <a:r>
              <a:rPr lang="zh-CN" altLang="en-US"/>
              <a:t>最大数）</a:t>
            </a:r>
            <a:r>
              <a:rPr lang="en-US" altLang="zh-CN"/>
              <a:t>-</a:t>
            </a:r>
            <a:r>
              <a:rPr lang="zh-CN" altLang="en-US"/>
              <a:t>大数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</a:t>
            </a:r>
            <a:r>
              <a:rPr kumimoji="1" lang="en-US" altLang="zh-CN" dirty="0"/>
              <a:t>s(k)</a:t>
            </a:r>
            <a:r>
              <a:rPr kumimoji="1" lang="zh-CN" altLang="en-US" dirty="0"/>
              <a:t>做</a:t>
            </a:r>
            <a:r>
              <a:rPr kumimoji="1" lang="en-US" altLang="zh-CN" dirty="0"/>
              <a:t>DFT,</a:t>
            </a:r>
            <a:r>
              <a:rPr kumimoji="1" lang="zh-CN" altLang="en-US" dirty="0"/>
              <a:t> </a:t>
            </a:r>
            <a:r>
              <a:rPr kumimoji="1" lang="en-US" altLang="zh-CN"/>
              <a:t>a(u)</a:t>
            </a:r>
            <a:r>
              <a:rPr kumimoji="1" lang="zh-CN" altLang="en-US"/>
              <a:t>是</a:t>
            </a:r>
            <a:r>
              <a:rPr kumimoji="1" lang="zh-CN" altLang="en-US" dirty="0"/>
              <a:t>复数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B1D96-BB82-4421-9C83-2476B48A54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骨架可用来判断支流的长度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B1D96-BB82-4421-9C83-2476B48A54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纹理没有统一的定义</a:t>
            </a:r>
            <a:endParaRPr kumimoji="1" lang="en-US" altLang="zh-CN" dirty="0"/>
          </a:p>
          <a:p>
            <a:r>
              <a:rPr kumimoji="1" lang="zh-CN" altLang="en-US" dirty="0"/>
              <a:t>超导、胆固醇、微处理器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B1D96-BB82-4421-9C83-2476B48A54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傅立叶频谱</a:t>
            </a:r>
            <a:r>
              <a:rPr kumimoji="1" lang="zh-CN" altLang="en-US" dirty="0">
                <a:sym typeface="Wingdings" panose="05000000000000000000"/>
              </a:rPr>
              <a:t>（</a:t>
            </a:r>
            <a:r>
              <a:rPr kumimoji="1" lang="en-US" altLang="zh-CN" dirty="0">
                <a:sym typeface="Wingdings" panose="05000000000000000000"/>
              </a:rPr>
              <a:t>1</a:t>
            </a:r>
            <a:r>
              <a:rPr kumimoji="1" lang="zh-CN" altLang="en-US" dirty="0">
                <a:sym typeface="Wingdings" panose="05000000000000000000"/>
              </a:rPr>
              <a:t>）频谱中突出的尖峰给出纹理模式的主要方向；（</a:t>
            </a:r>
            <a:r>
              <a:rPr kumimoji="1" lang="en-US" altLang="zh-CN" dirty="0">
                <a:sym typeface="Wingdings" panose="05000000000000000000"/>
              </a:rPr>
              <a:t>2</a:t>
            </a:r>
            <a:r>
              <a:rPr kumimoji="1" lang="zh-CN" altLang="en-US" dirty="0">
                <a:sym typeface="Wingdings" panose="05000000000000000000"/>
              </a:rPr>
              <a:t>）频率平面中尖峰的位置给出模式的基本空间周期；（</a:t>
            </a:r>
            <a:r>
              <a:rPr kumimoji="1" lang="en-US" altLang="zh-CN" dirty="0">
                <a:sym typeface="Wingdings" panose="05000000000000000000"/>
              </a:rPr>
              <a:t>3</a:t>
            </a:r>
            <a:r>
              <a:rPr kumimoji="1" lang="zh-CN" altLang="en-US" dirty="0">
                <a:sym typeface="Wingdings" panose="05000000000000000000"/>
              </a:rPr>
              <a:t>）采用滤波方法消除任何周期分量而留下非周期性图像元素，然后采用统计技术来描述。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B1D96-BB82-4421-9C83-2476B48A54F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3" descr="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23364" r="12567" b="48129"/>
          <a:stretch>
            <a:fillRect/>
          </a:stretch>
        </p:blipFill>
        <p:spPr bwMode="auto">
          <a:xfrm>
            <a:off x="107950" y="115888"/>
            <a:ext cx="3119438" cy="83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9" descr="line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7" t="-499" r="62746" b="38617"/>
          <a:stretch>
            <a:fillRect/>
          </a:stretch>
        </p:blipFill>
        <p:spPr bwMode="auto">
          <a:xfrm>
            <a:off x="8748713" y="4005263"/>
            <a:ext cx="31750" cy="287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7" descr="line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32" r="64001" b="61639"/>
          <a:stretch>
            <a:fillRect/>
          </a:stretch>
        </p:blipFill>
        <p:spPr bwMode="auto">
          <a:xfrm>
            <a:off x="3563938" y="6488113"/>
            <a:ext cx="5603875" cy="3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24"/>
          <p:cNvSpPr txBox="1">
            <a:spLocks noChangeArrowheads="1"/>
          </p:cNvSpPr>
          <p:nvPr userDrawn="1"/>
        </p:nvSpPr>
        <p:spPr bwMode="auto">
          <a:xfrm>
            <a:off x="5493904" y="6048375"/>
            <a:ext cx="32817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sz="1200" i="0" dirty="0">
                <a:solidFill>
                  <a:srgbClr val="CC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人工智能与机器人研究所</a:t>
            </a:r>
            <a:endParaRPr lang="en-US" altLang="zh-CN" sz="1200" i="0" dirty="0">
              <a:solidFill>
                <a:srgbClr val="CC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>
              <a:spcBef>
                <a:spcPct val="0"/>
              </a:spcBef>
            </a:pPr>
            <a:r>
              <a:rPr lang="en-US" altLang="zh-CN" sz="1200" i="0" dirty="0">
                <a:solidFill>
                  <a:srgbClr val="CC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Institute of Artificial Intelligence and Robotics</a:t>
            </a:r>
            <a:endParaRPr lang="en-US" altLang="zh-CN" sz="1200" i="0" dirty="0">
              <a:solidFill>
                <a:srgbClr val="CC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692150"/>
            <a:ext cx="7793038" cy="5032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42988" y="1700213"/>
            <a:ext cx="7772400" cy="4114800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0C664B-6577-4A70-8519-32B02FFE853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692150"/>
            <a:ext cx="7793038" cy="5032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17002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05388" y="17002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05388" y="38338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D9126-F853-4237-B578-2E7CB3C4EFC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71550" y="692150"/>
            <a:ext cx="7843838" cy="51228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8290F0-D30B-4DC0-9DB5-2B4780E258D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7920880" cy="836712"/>
          </a:xfrm>
        </p:spPr>
        <p:txBody>
          <a:bodyPr>
            <a:normAutofit/>
          </a:bodyPr>
          <a:lstStyle>
            <a:lvl1pPr algn="l">
              <a:defRPr sz="3600" b="1" spc="130" baseline="0">
                <a:solidFill>
                  <a:schemeClr val="tx1"/>
                </a:solidFill>
                <a:latin typeface="Comic Sans MS" panose="030F0702030302020204" pitchFamily="66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4848" y="1052736"/>
            <a:ext cx="8229600" cy="5040560"/>
          </a:xfrm>
        </p:spPr>
        <p:txBody>
          <a:bodyPr/>
          <a:lstStyle>
            <a:lvl1pPr>
              <a:lnSpc>
                <a:spcPct val="114000"/>
              </a:lnSpc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>
              <a:lnSpc>
                <a:spcPct val="114000"/>
              </a:lnSpc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>
              <a:lnSpc>
                <a:spcPct val="114000"/>
              </a:lnSpc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>
              <a:lnSpc>
                <a:spcPct val="114000"/>
              </a:lnSpc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>
              <a:lnSpc>
                <a:spcPct val="114000"/>
              </a:lnSpc>
              <a:defRPr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0" y="836712"/>
            <a:ext cx="9144000" cy="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29" descr="line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7" t="-499" r="62746" b="38617"/>
          <a:stretch>
            <a:fillRect/>
          </a:stretch>
        </p:blipFill>
        <p:spPr bwMode="auto">
          <a:xfrm rot="5400000">
            <a:off x="2848201" y="3357131"/>
            <a:ext cx="45719" cy="575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3" descr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t="23364" r="12567" b="48129"/>
          <a:stretch>
            <a:fillRect/>
          </a:stretch>
        </p:blipFill>
        <p:spPr bwMode="auto">
          <a:xfrm>
            <a:off x="124427" y="6367283"/>
            <a:ext cx="1584176" cy="42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24"/>
          <p:cNvSpPr txBox="1">
            <a:spLocks noChangeArrowheads="1"/>
          </p:cNvSpPr>
          <p:nvPr userDrawn="1"/>
        </p:nvSpPr>
        <p:spPr bwMode="auto">
          <a:xfrm>
            <a:off x="6129562" y="6351711"/>
            <a:ext cx="302037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zh-CN" altLang="en-US" sz="1100" i="0" dirty="0">
                <a:solidFill>
                  <a:srgbClr val="CC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人工智能与机器人研究所</a:t>
            </a:r>
            <a:endParaRPr lang="en-US" altLang="zh-CN" sz="1100" i="0" dirty="0">
              <a:solidFill>
                <a:srgbClr val="CC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r">
              <a:spcBef>
                <a:spcPct val="0"/>
              </a:spcBef>
            </a:pPr>
            <a:r>
              <a:rPr lang="en-US" altLang="zh-CN" sz="1100" i="0" dirty="0">
                <a:solidFill>
                  <a:srgbClr val="CC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Institute of Artificial Intelligence and Robotics</a:t>
            </a:r>
            <a:endParaRPr lang="en-US" altLang="zh-CN" sz="1100" i="0" dirty="0">
              <a:solidFill>
                <a:srgbClr val="CC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wmf"/><Relationship Id="rId1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wmf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40.wmf"/><Relationship Id="rId2" Type="http://schemas.openxmlformats.org/officeDocument/2006/relationships/oleObject" Target="../embeddings/oleObject7.bin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42.wmf"/><Relationship Id="rId1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.wmf"/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8" Type="http://schemas.openxmlformats.org/officeDocument/2006/relationships/image" Target="../media/image52.wmf"/><Relationship Id="rId7" Type="http://schemas.openxmlformats.org/officeDocument/2006/relationships/oleObject" Target="../embeddings/oleObject14.bin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0.wmf"/><Relationship Id="rId3" Type="http://schemas.openxmlformats.org/officeDocument/2006/relationships/oleObject" Target="../embeddings/oleObject12.bin"/><Relationship Id="rId28" Type="http://schemas.openxmlformats.org/officeDocument/2006/relationships/vmlDrawing" Target="../drawings/vmlDrawing7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61.wmf"/><Relationship Id="rId25" Type="http://schemas.openxmlformats.org/officeDocument/2006/relationships/oleObject" Target="../embeddings/oleObject23.bin"/><Relationship Id="rId24" Type="http://schemas.openxmlformats.org/officeDocument/2006/relationships/image" Target="../media/image60.wmf"/><Relationship Id="rId23" Type="http://schemas.openxmlformats.org/officeDocument/2006/relationships/oleObject" Target="../embeddings/oleObject22.bin"/><Relationship Id="rId22" Type="http://schemas.openxmlformats.org/officeDocument/2006/relationships/image" Target="../media/image59.wmf"/><Relationship Id="rId21" Type="http://schemas.openxmlformats.org/officeDocument/2006/relationships/oleObject" Target="../embeddings/oleObject21.bin"/><Relationship Id="rId20" Type="http://schemas.openxmlformats.org/officeDocument/2006/relationships/image" Target="../media/image58.wmf"/><Relationship Id="rId2" Type="http://schemas.openxmlformats.org/officeDocument/2006/relationships/image" Target="../media/image49.wmf"/><Relationship Id="rId19" Type="http://schemas.openxmlformats.org/officeDocument/2006/relationships/oleObject" Target="../embeddings/oleObject20.bin"/><Relationship Id="rId18" Type="http://schemas.openxmlformats.org/officeDocument/2006/relationships/image" Target="../media/image57.wmf"/><Relationship Id="rId17" Type="http://schemas.openxmlformats.org/officeDocument/2006/relationships/oleObject" Target="../embeddings/oleObject19.bin"/><Relationship Id="rId16" Type="http://schemas.openxmlformats.org/officeDocument/2006/relationships/image" Target="../media/image56.wmf"/><Relationship Id="rId15" Type="http://schemas.openxmlformats.org/officeDocument/2006/relationships/oleObject" Target="../embeddings/oleObject18.bin"/><Relationship Id="rId14" Type="http://schemas.openxmlformats.org/officeDocument/2006/relationships/image" Target="../media/image55.wmf"/><Relationship Id="rId13" Type="http://schemas.openxmlformats.org/officeDocument/2006/relationships/oleObject" Target="../embeddings/oleObject17.bin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16.bin"/><Relationship Id="rId10" Type="http://schemas.openxmlformats.org/officeDocument/2006/relationships/image" Target="../media/image53.wmf"/><Relationship Id="rId1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image" Target="../media/image65.wmf"/><Relationship Id="rId7" Type="http://schemas.openxmlformats.org/officeDocument/2006/relationships/oleObject" Target="../embeddings/oleObject27.bin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63.wmf"/><Relationship Id="rId3" Type="http://schemas.openxmlformats.org/officeDocument/2006/relationships/oleObject" Target="../embeddings/oleObject25.bin"/><Relationship Id="rId2" Type="http://schemas.openxmlformats.org/officeDocument/2006/relationships/image" Target="../media/image62.wmf"/><Relationship Id="rId18" Type="http://schemas.openxmlformats.org/officeDocument/2006/relationships/vmlDrawing" Target="../drawings/vmlDrawing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9.wmf"/><Relationship Id="rId15" Type="http://schemas.openxmlformats.org/officeDocument/2006/relationships/oleObject" Target="../embeddings/oleObject31.bin"/><Relationship Id="rId14" Type="http://schemas.openxmlformats.org/officeDocument/2006/relationships/image" Target="../media/image68.wmf"/><Relationship Id="rId13" Type="http://schemas.openxmlformats.org/officeDocument/2006/relationships/oleObject" Target="../embeddings/oleObject30.bin"/><Relationship Id="rId12" Type="http://schemas.openxmlformats.org/officeDocument/2006/relationships/image" Target="../media/image67.w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66.wmf"/><Relationship Id="rId1" Type="http://schemas.openxmlformats.org/officeDocument/2006/relationships/oleObject" Target="../embeddings/oleObject2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9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5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73.png"/><Relationship Id="rId2" Type="http://schemas.openxmlformats.org/officeDocument/2006/relationships/image" Target="../media/image72.wmf"/><Relationship Id="rId1" Type="http://schemas.openxmlformats.org/officeDocument/2006/relationships/oleObject" Target="../embeddings/oleObject32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.bin"/><Relationship Id="rId8" Type="http://schemas.openxmlformats.org/officeDocument/2006/relationships/image" Target="../media/image79.wmf"/><Relationship Id="rId7" Type="http://schemas.openxmlformats.org/officeDocument/2006/relationships/oleObject" Target="../embeddings/oleObject38.bin"/><Relationship Id="rId6" Type="http://schemas.openxmlformats.org/officeDocument/2006/relationships/image" Target="../media/image78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77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76.wmf"/><Relationship Id="rId11" Type="http://schemas.openxmlformats.org/officeDocument/2006/relationships/vmlDrawing" Target="../drawings/vmlDrawing10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wmf"/><Relationship Id="rId1" Type="http://schemas.openxmlformats.org/officeDocument/2006/relationships/oleObject" Target="../embeddings/oleObject40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9.wmf"/><Relationship Id="rId1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66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第十一章 表示和描述</a:t>
            </a:r>
            <a:endParaRPr lang="zh-CN" altLang="en-US" dirty="0">
              <a:solidFill>
                <a:srgbClr val="0066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764704"/>
            <a:ext cx="6677284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595" y="5407623"/>
            <a:ext cx="65373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198066" y="14288"/>
            <a:ext cx="27478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链码的一阶导数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60" t="50820" r="787"/>
          <a:stretch>
            <a:fillRect/>
          </a:stretch>
        </p:blipFill>
        <p:spPr bwMode="auto">
          <a:xfrm>
            <a:off x="1475656" y="836712"/>
            <a:ext cx="288032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3265" y="4260060"/>
            <a:ext cx="7058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Letter Gothic Std" charset="0"/>
                <a:ea typeface="Letter Gothic Std" charset="0"/>
                <a:cs typeface="Letter Gothic Std" charset="0"/>
              </a:rPr>
              <a:t>00006066666666444444242222202202</a:t>
            </a:r>
            <a:endParaRPr kumimoji="1" lang="zh-CN" altLang="en-US" sz="2800" b="1" dirty="0">
              <a:latin typeface="Letter Gothic Std" charset="0"/>
              <a:ea typeface="Letter Gothic Std" charset="0"/>
              <a:cs typeface="Letter Gothic Std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264" y="4850933"/>
            <a:ext cx="7058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Letter Gothic Std" charset="0"/>
                <a:ea typeface="Letter Gothic Std" charset="0"/>
                <a:cs typeface="Letter Gothic Std" charset="0"/>
              </a:rPr>
              <a:t>00006066666666444444242222202202</a:t>
            </a:r>
            <a:endParaRPr kumimoji="1" lang="zh-CN" altLang="en-US" sz="2800" b="1" dirty="0">
              <a:latin typeface="Letter Gothic Std" charset="0"/>
              <a:ea typeface="Letter Gothic Std" charset="0"/>
              <a:cs typeface="Letter Gothic Std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3301" y="5447903"/>
            <a:ext cx="7273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Letter Gothic Std" charset="0"/>
                <a:ea typeface="Letter Gothic Std" charset="0"/>
                <a:cs typeface="Letter Gothic Std" charset="0"/>
              </a:rPr>
              <a:t>00062600000006000006260000620626</a:t>
            </a:r>
            <a:endParaRPr kumimoji="1" lang="zh-CN" altLang="en-US" sz="2800" b="1" dirty="0">
              <a:latin typeface="Letter Gothic Std" charset="0"/>
              <a:ea typeface="Letter Gothic Std" charset="0"/>
              <a:cs typeface="Letter Gothic Std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9"/>
          <a:stretch>
            <a:fillRect/>
          </a:stretch>
        </p:blipFill>
        <p:spPr bwMode="auto">
          <a:xfrm>
            <a:off x="5148064" y="991000"/>
            <a:ext cx="2675384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Text Box 2"/>
          <p:cNvSpPr txBox="1">
            <a:spLocks noChangeArrowheads="1"/>
          </p:cNvSpPr>
          <p:nvPr/>
        </p:nvSpPr>
        <p:spPr bwMode="auto">
          <a:xfrm>
            <a:off x="3276600" y="76200"/>
            <a:ext cx="41846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Boundary Descriptors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29731" name="Text Box 3"/>
          <p:cNvSpPr txBox="1">
            <a:spLocks noChangeArrowheads="1"/>
          </p:cNvSpPr>
          <p:nvPr/>
        </p:nvSpPr>
        <p:spPr bwMode="auto">
          <a:xfrm>
            <a:off x="463551" y="609600"/>
            <a:ext cx="842893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1. Simple boundary descriptors:</a:t>
            </a:r>
            <a:r>
              <a:rPr lang="en-US" sz="2800" dirty="0">
                <a:latin typeface="+mj-lt"/>
                <a:cs typeface="Angsana New" pitchFamily="18" charset="-34"/>
              </a:rPr>
              <a:t> 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we can use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Length of the boundary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The size of smallest circle or box that can totally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  enclosing the object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2. Fourier descriptor</a:t>
            </a:r>
            <a:endParaRPr lang="en-US" sz="28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r="21216" b="14684"/>
          <a:stretch>
            <a:fillRect/>
          </a:stretch>
        </p:blipFill>
        <p:spPr bwMode="auto">
          <a:xfrm>
            <a:off x="152400" y="3276600"/>
            <a:ext cx="36576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3827" name="Text Box 3"/>
          <p:cNvSpPr txBox="1">
            <a:spLocks noChangeArrowheads="1"/>
          </p:cNvSpPr>
          <p:nvPr/>
        </p:nvSpPr>
        <p:spPr bwMode="auto">
          <a:xfrm>
            <a:off x="3262313" y="0"/>
            <a:ext cx="3562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Fourier Descriptor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33828" name="Text Box 4"/>
          <p:cNvSpPr txBox="1">
            <a:spLocks noChangeArrowheads="1"/>
          </p:cNvSpPr>
          <p:nvPr/>
        </p:nvSpPr>
        <p:spPr bwMode="auto">
          <a:xfrm>
            <a:off x="107950" y="765175"/>
            <a:ext cx="93948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Fourier descriptor:</a:t>
            </a:r>
            <a:r>
              <a:rPr lang="en-US" sz="2400" dirty="0">
                <a:latin typeface="+mj-lt"/>
                <a:cs typeface="Angsana New" pitchFamily="18" charset="-34"/>
              </a:rPr>
              <a:t> view a coordinate (</a:t>
            </a:r>
            <a:r>
              <a:rPr lang="en-US" sz="2400" dirty="0" err="1">
                <a:latin typeface="+mj-lt"/>
                <a:cs typeface="Angsana New" pitchFamily="18" charset="-34"/>
              </a:rPr>
              <a:t>x,y</a:t>
            </a:r>
            <a:r>
              <a:rPr lang="en-US" sz="2400" dirty="0">
                <a:latin typeface="+mj-lt"/>
                <a:cs typeface="Angsana New" pitchFamily="18" charset="-34"/>
              </a:rPr>
              <a:t>) as a complex number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(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x = real part and y = imaginary part</a:t>
            </a:r>
            <a:r>
              <a:rPr lang="en-US" sz="2400" dirty="0">
                <a:latin typeface="+mj-lt"/>
                <a:cs typeface="Angsana New" pitchFamily="18" charset="-34"/>
              </a:rPr>
              <a:t>) then apply the Fourier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transform to a sequence of boundary points.</a:t>
            </a:r>
            <a:endParaRPr lang="en-US" sz="2400" dirty="0">
              <a:latin typeface="+mj-lt"/>
              <a:cs typeface="Angsana New" pitchFamily="18" charset="-34"/>
            </a:endParaRPr>
          </a:p>
        </p:txBody>
      </p:sp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4283968" y="2190750"/>
          <a:ext cx="28178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公式" r:id="rId2" imgW="33832800" imgH="4876800" progId="Equation.3">
                  <p:embed/>
                </p:oleObj>
              </mc:Choice>
              <mc:Fallback>
                <p:oleObj name="公式" r:id="rId2" imgW="33832800" imgH="4876800" progId="Equation.3">
                  <p:embed/>
                  <p:pic>
                    <p:nvPicPr>
                      <p:cNvPr id="0" name="图片 349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2190750"/>
                        <a:ext cx="2817813" cy="406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0" name="Text Box 6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cs typeface="Angsana New" pitchFamily="18" charset="-34"/>
              </a:rPr>
              <a:t>nd</a:t>
            </a:r>
            <a:r>
              <a:rPr lang="en-US" sz="1000">
                <a:latin typeface="+mj-lt"/>
                <a:cs typeface="Angsana New" pitchFamily="18" charset="-34"/>
              </a:rPr>
              <a:t> Edition.</a:t>
            </a:r>
            <a:endParaRPr lang="en-US" sz="1000">
              <a:latin typeface="+mj-lt"/>
              <a:cs typeface="Angsana New" pitchFamily="18" charset="-34"/>
            </a:endParaRPr>
          </a:p>
        </p:txBody>
      </p:sp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4464680" y="3014663"/>
          <a:ext cx="30464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Equation" r:id="rId4" imgW="1524000" imgH="431800" progId="Equation.DSMT4">
                  <p:embed/>
                </p:oleObj>
              </mc:Choice>
              <mc:Fallback>
                <p:oleObj name="Equation" r:id="rId4" imgW="1524000" imgH="431800" progId="Equation.DSMT4">
                  <p:embed/>
                  <p:pic>
                    <p:nvPicPr>
                      <p:cNvPr id="0" name="图片 349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680" y="3014663"/>
                        <a:ext cx="3046413" cy="863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2" name="Text Box 8"/>
          <p:cNvSpPr txBox="1">
            <a:spLocks noChangeArrowheads="1"/>
          </p:cNvSpPr>
          <p:nvPr/>
        </p:nvSpPr>
        <p:spPr bwMode="auto">
          <a:xfrm>
            <a:off x="1828800" y="3048000"/>
            <a:ext cx="2774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FF0000"/>
                </a:solidFill>
                <a:latin typeface="+mj-lt"/>
                <a:cs typeface="Angsana New" pitchFamily="18" charset="-34"/>
              </a:rPr>
              <a:t>Fourier descriptor :</a:t>
            </a:r>
            <a:endParaRPr lang="en-US" sz="2400">
              <a:solidFill>
                <a:srgbClr val="FF0000"/>
              </a:solidFill>
              <a:latin typeface="+mj-lt"/>
              <a:cs typeface="Angsana New" pitchFamily="18" charset="-34"/>
            </a:endParaRPr>
          </a:p>
        </p:txBody>
      </p:sp>
      <p:graphicFrame>
        <p:nvGraphicFramePr>
          <p:cNvPr id="22537" name="Object 9"/>
          <p:cNvGraphicFramePr>
            <a:graphicFrameLocks noChangeAspect="1"/>
          </p:cNvGraphicFramePr>
          <p:nvPr/>
        </p:nvGraphicFramePr>
        <p:xfrm>
          <a:off x="4572000" y="4683125"/>
          <a:ext cx="29448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6" imgW="1473200" imgH="431800" progId="Equation.DSMT4">
                  <p:embed/>
                </p:oleObj>
              </mc:Choice>
              <mc:Fallback>
                <p:oleObj name="Equation" r:id="rId6" imgW="1473200" imgH="431800" progId="Equation.DSMT4">
                  <p:embed/>
                  <p:pic>
                    <p:nvPicPr>
                      <p:cNvPr id="0" name="图片 349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683125"/>
                        <a:ext cx="2944813" cy="863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3834" name="Text Box 10"/>
          <p:cNvSpPr txBox="1">
            <a:spLocks noChangeArrowheads="1"/>
          </p:cNvSpPr>
          <p:nvPr/>
        </p:nvSpPr>
        <p:spPr bwMode="auto">
          <a:xfrm>
            <a:off x="1073150" y="1964671"/>
            <a:ext cx="35306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Let s(k) be a coordinate </a:t>
            </a:r>
            <a:endParaRPr lang="en-US" sz="2400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of a boundary point k :</a:t>
            </a:r>
            <a:endParaRPr lang="en-US" sz="2400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33835" name="Text Box 11"/>
          <p:cNvSpPr txBox="1">
            <a:spLocks noChangeArrowheads="1"/>
          </p:cNvSpPr>
          <p:nvPr/>
        </p:nvSpPr>
        <p:spPr bwMode="auto">
          <a:xfrm>
            <a:off x="4479925" y="4038600"/>
            <a:ext cx="33194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2"/>
                </a:solidFill>
                <a:latin typeface="+mj-lt"/>
                <a:cs typeface="Angsana New" pitchFamily="18" charset="-34"/>
              </a:rPr>
              <a:t>Reconstruction formula</a:t>
            </a:r>
            <a:endParaRPr lang="en-US" sz="2400">
              <a:solidFill>
                <a:schemeClr val="accent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33836" name="Text Box 12"/>
          <p:cNvSpPr txBox="1">
            <a:spLocks noChangeArrowheads="1"/>
          </p:cNvSpPr>
          <p:nvPr/>
        </p:nvSpPr>
        <p:spPr bwMode="auto">
          <a:xfrm>
            <a:off x="3833813" y="5867400"/>
            <a:ext cx="147478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>
                <a:latin typeface="+mj-lt"/>
                <a:cs typeface="Angsana New" pitchFamily="18" charset="-34"/>
              </a:rPr>
              <a:t>Boundary</a:t>
            </a:r>
            <a:endParaRPr lang="en-US" sz="2400">
              <a:latin typeface="+mj-lt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cs typeface="Angsana New" pitchFamily="18" charset="-34"/>
              </a:rPr>
              <a:t>points</a:t>
            </a:r>
            <a:endParaRPr lang="en-US" sz="2400">
              <a:latin typeface="+mj-lt"/>
              <a:cs typeface="Angsana New" pitchFamily="18" charset="-34"/>
            </a:endParaRPr>
          </a:p>
        </p:txBody>
      </p:sp>
      <p:sp>
        <p:nvSpPr>
          <p:cNvPr id="333837" name="Line 13"/>
          <p:cNvSpPr>
            <a:spLocks noChangeShapeType="1"/>
          </p:cNvSpPr>
          <p:nvPr/>
        </p:nvSpPr>
        <p:spPr bwMode="auto">
          <a:xfrm flipH="1" flipV="1">
            <a:off x="2743200" y="4800600"/>
            <a:ext cx="1143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33838" name="Line 14"/>
          <p:cNvSpPr>
            <a:spLocks noChangeShapeType="1"/>
          </p:cNvSpPr>
          <p:nvPr/>
        </p:nvSpPr>
        <p:spPr bwMode="auto">
          <a:xfrm flipH="1" flipV="1">
            <a:off x="2590800" y="5943600"/>
            <a:ext cx="1295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/>
          <a:stretch>
            <a:fillRect/>
          </a:stretch>
        </p:blipFill>
        <p:spPr bwMode="auto">
          <a:xfrm>
            <a:off x="76200" y="1376363"/>
            <a:ext cx="6400800" cy="517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4851" name="Text Box 3"/>
          <p:cNvSpPr txBox="1">
            <a:spLocks noChangeArrowheads="1"/>
          </p:cNvSpPr>
          <p:nvPr/>
        </p:nvSpPr>
        <p:spPr bwMode="auto">
          <a:xfrm>
            <a:off x="2916238" y="90488"/>
            <a:ext cx="5068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Example: Fourier Descriptor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4852" name="Text Box 4"/>
          <p:cNvSpPr txBox="1">
            <a:spLocks noChangeArrowheads="1"/>
          </p:cNvSpPr>
          <p:nvPr/>
        </p:nvSpPr>
        <p:spPr bwMode="auto">
          <a:xfrm>
            <a:off x="119063" y="609600"/>
            <a:ext cx="72009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Examples of 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reconstruction from Fourier descriptors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/>
        </p:nvGraphicFramePr>
        <p:xfrm>
          <a:off x="6491288" y="1377950"/>
          <a:ext cx="2576512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Equation" r:id="rId2" imgW="1473200" imgH="431800" progId="Equation.3">
                  <p:embed/>
                </p:oleObj>
              </mc:Choice>
              <mc:Fallback>
                <p:oleObj name="Equation" r:id="rId2" imgW="1473200" imgH="431800" progId="Equation.3">
                  <p:embed/>
                  <p:pic>
                    <p:nvPicPr>
                      <p:cNvPr id="0" name="图片 35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8" y="1377950"/>
                        <a:ext cx="2576512" cy="7556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6629400" y="2362200"/>
            <a:ext cx="22383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i="1">
                <a:latin typeface="Times New Roman" panose="02020603050405020304" pitchFamily="18" charset="0"/>
                <a:cs typeface="Angsana New" pitchFamily="18" charset="-34"/>
              </a:rPr>
              <a:t>P</a:t>
            </a:r>
            <a:r>
              <a:rPr lang="en-US" altLang="zh-CN" sz="2000">
                <a:latin typeface="Times New Roman" panose="02020603050405020304" pitchFamily="18" charset="0"/>
                <a:cs typeface="Angsana New" pitchFamily="18" charset="-34"/>
              </a:rPr>
              <a:t> is the number of </a:t>
            </a:r>
            <a:endParaRPr lang="en-US" altLang="zh-CN" sz="2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2000">
                <a:latin typeface="Times New Roman" panose="02020603050405020304" pitchFamily="18" charset="0"/>
                <a:cs typeface="Angsana New" pitchFamily="18" charset="-34"/>
              </a:rPr>
              <a:t>Fourier coefficients </a:t>
            </a:r>
            <a:endParaRPr lang="en-US" altLang="zh-CN" sz="2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2000">
                <a:latin typeface="Times New Roman" panose="02020603050405020304" pitchFamily="18" charset="0"/>
                <a:cs typeface="Angsana New" pitchFamily="18" charset="-34"/>
              </a:rPr>
              <a:t>used to reconstruct </a:t>
            </a:r>
            <a:endParaRPr lang="en-US" altLang="zh-CN" sz="2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2000">
                <a:latin typeface="Times New Roman" panose="02020603050405020304" pitchFamily="18" charset="0"/>
                <a:cs typeface="Angsana New" pitchFamily="18" charset="-34"/>
              </a:rPr>
              <a:t>the boundary</a:t>
            </a:r>
            <a:endParaRPr lang="en-US" altLang="zh-CN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6418263" y="6456363"/>
            <a:ext cx="2725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pitchFamily="18" charset="-34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1" name="Text Box 3"/>
          <p:cNvSpPr txBox="1">
            <a:spLocks noChangeArrowheads="1"/>
          </p:cNvSpPr>
          <p:nvPr/>
        </p:nvSpPr>
        <p:spPr bwMode="auto">
          <a:xfrm>
            <a:off x="2916238" y="90488"/>
            <a:ext cx="5068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Example: Fourier Descriptor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8055"/>
            <a:ext cx="6552728" cy="411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35" y="5301208"/>
            <a:ext cx="6553617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4"/>
          <a:stretch>
            <a:fillRect/>
          </a:stretch>
        </p:blipFill>
        <p:spPr bwMode="auto">
          <a:xfrm>
            <a:off x="381000" y="2335213"/>
            <a:ext cx="8382000" cy="217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5875" name="Text Box 3"/>
          <p:cNvSpPr txBox="1">
            <a:spLocks noChangeArrowheads="1"/>
          </p:cNvSpPr>
          <p:nvPr/>
        </p:nvSpPr>
        <p:spPr bwMode="auto">
          <a:xfrm>
            <a:off x="3203575" y="274638"/>
            <a:ext cx="5246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Fourier Descriptor Properties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418263" y="6456363"/>
            <a:ext cx="2725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pitchFamily="18" charset="-34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335877" name="Text Box 5"/>
          <p:cNvSpPr txBox="1">
            <a:spLocks noChangeArrowheads="1"/>
          </p:cNvSpPr>
          <p:nvPr/>
        </p:nvSpPr>
        <p:spPr bwMode="auto">
          <a:xfrm>
            <a:off x="2127250" y="1801813"/>
            <a:ext cx="53800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Some properties of Fourier descriptors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Text Box 2"/>
          <p:cNvSpPr txBox="1">
            <a:spLocks noChangeArrowheads="1"/>
          </p:cNvSpPr>
          <p:nvPr/>
        </p:nvSpPr>
        <p:spPr bwMode="auto">
          <a:xfrm>
            <a:off x="3484563" y="381000"/>
            <a:ext cx="40401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Regional Descriptors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37923" name="Text Box 3"/>
          <p:cNvSpPr txBox="1">
            <a:spLocks noChangeArrowheads="1"/>
          </p:cNvSpPr>
          <p:nvPr/>
        </p:nvSpPr>
        <p:spPr bwMode="auto">
          <a:xfrm>
            <a:off x="633413" y="950814"/>
            <a:ext cx="64198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Purpose: to describe  regions or “areas” </a:t>
            </a:r>
            <a:endParaRPr lang="th-TH" altLang="zh-CN" sz="2400" b="1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37924" name="Text Box 4"/>
          <p:cNvSpPr txBox="1">
            <a:spLocks noChangeArrowheads="1"/>
          </p:cNvSpPr>
          <p:nvPr/>
        </p:nvSpPr>
        <p:spPr bwMode="auto">
          <a:xfrm>
            <a:off x="611188" y="1412776"/>
            <a:ext cx="733329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1. Some simple regional descriptors</a:t>
            </a:r>
            <a:endParaRPr lang="en-US" sz="24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	- area of the region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	- length of the boundary (perimeter) of the region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	- Compactness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	</a:t>
            </a:r>
            <a:r>
              <a:rPr lang="en-US" altLang="zh-CN" sz="2400" dirty="0">
                <a:latin typeface="+mj-lt"/>
                <a:cs typeface="Angsana New" pitchFamily="18" charset="-34"/>
              </a:rPr>
              <a:t>-</a:t>
            </a:r>
            <a:r>
              <a:rPr lang="zh-CN" altLang="en-US" sz="2400" dirty="0">
                <a:latin typeface="+mj-lt"/>
                <a:cs typeface="Angsana New" pitchFamily="18" charset="-34"/>
              </a:rPr>
              <a:t> </a:t>
            </a:r>
            <a:r>
              <a:rPr lang="en-US" altLang="zh-CN" sz="2400" dirty="0">
                <a:latin typeface="+mj-lt"/>
                <a:cs typeface="Angsana New" pitchFamily="18" charset="-34"/>
              </a:rPr>
              <a:t>circularity</a:t>
            </a:r>
            <a:r>
              <a:rPr lang="zh-CN" altLang="en-US" sz="2400" dirty="0">
                <a:latin typeface="+mj-lt"/>
                <a:cs typeface="Angsana New" pitchFamily="18" charset="-34"/>
              </a:rPr>
              <a:t> </a:t>
            </a:r>
            <a:r>
              <a:rPr lang="en-US" altLang="zh-CN" sz="2400" dirty="0">
                <a:latin typeface="+mj-lt"/>
                <a:cs typeface="Angsana New" pitchFamily="18" charset="-34"/>
              </a:rPr>
              <a:t>ratio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</a:endParaRPr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4067944" y="2666534"/>
          <a:ext cx="1220019" cy="7191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5" name="Equation" r:id="rId1" imgW="711200" imgH="419100" progId="Equation.3">
                  <p:embed/>
                </p:oleObj>
              </mc:Choice>
              <mc:Fallback>
                <p:oleObj name="Equation" r:id="rId1" imgW="711200" imgH="419100" progId="Equation.3">
                  <p:embed/>
                  <p:pic>
                    <p:nvPicPr>
                      <p:cNvPr id="0" name="图片 36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2666534"/>
                        <a:ext cx="1220019" cy="71918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26" name="Text Box 6"/>
          <p:cNvSpPr txBox="1">
            <a:spLocks noChangeArrowheads="1"/>
          </p:cNvSpPr>
          <p:nvPr/>
        </p:nvSpPr>
        <p:spPr bwMode="auto">
          <a:xfrm>
            <a:off x="1060450" y="3356992"/>
            <a:ext cx="7629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where </a:t>
            </a:r>
            <a:r>
              <a:rPr lang="en-US" sz="2400" i="1" dirty="0">
                <a:latin typeface="+mj-lt"/>
                <a:cs typeface="Angsana New" pitchFamily="18" charset="-34"/>
              </a:rPr>
              <a:t>A</a:t>
            </a:r>
            <a:r>
              <a:rPr lang="en-US" sz="2400" dirty="0">
                <a:latin typeface="+mj-lt"/>
                <a:cs typeface="Angsana New" pitchFamily="18" charset="-34"/>
              </a:rPr>
              <a:t>(</a:t>
            </a:r>
            <a:r>
              <a:rPr lang="en-US" sz="2400" i="1" dirty="0">
                <a:latin typeface="+mj-lt"/>
                <a:cs typeface="Angsana New" pitchFamily="18" charset="-34"/>
              </a:rPr>
              <a:t>R</a:t>
            </a:r>
            <a:r>
              <a:rPr lang="en-US" sz="2400" dirty="0">
                <a:latin typeface="+mj-lt"/>
                <a:cs typeface="Angsana New" pitchFamily="18" charset="-34"/>
              </a:rPr>
              <a:t>) and </a:t>
            </a:r>
            <a:r>
              <a:rPr lang="en-US" sz="2400" i="1" dirty="0">
                <a:latin typeface="+mj-lt"/>
                <a:cs typeface="Angsana New" pitchFamily="18" charset="-34"/>
              </a:rPr>
              <a:t>P</a:t>
            </a:r>
            <a:r>
              <a:rPr lang="en-US" sz="2400" dirty="0">
                <a:latin typeface="+mj-lt"/>
                <a:cs typeface="Angsana New" pitchFamily="18" charset="-34"/>
              </a:rPr>
              <a:t>(</a:t>
            </a:r>
            <a:r>
              <a:rPr lang="en-US" sz="2400" i="1" dirty="0">
                <a:latin typeface="+mj-lt"/>
                <a:cs typeface="Angsana New" pitchFamily="18" charset="-34"/>
              </a:rPr>
              <a:t>R</a:t>
            </a:r>
            <a:r>
              <a:rPr lang="en-US" sz="2400" dirty="0">
                <a:latin typeface="+mj-lt"/>
                <a:cs typeface="Angsana New" pitchFamily="18" charset="-34"/>
              </a:rPr>
              <a:t>) = area and perimeter of region </a:t>
            </a:r>
            <a:r>
              <a:rPr lang="en-US" sz="2400" i="1" dirty="0">
                <a:latin typeface="+mj-lt"/>
                <a:cs typeface="Angsana New" pitchFamily="18" charset="-34"/>
              </a:rPr>
              <a:t>R</a:t>
            </a:r>
            <a:endParaRPr lang="en-US" sz="2400" i="1" dirty="0">
              <a:latin typeface="+mj-lt"/>
              <a:cs typeface="Angsana New" pitchFamily="18" charset="-34"/>
            </a:endParaRPr>
          </a:p>
        </p:txBody>
      </p:sp>
      <p:sp>
        <p:nvSpPr>
          <p:cNvPr id="337927" name="Text Box 7"/>
          <p:cNvSpPr txBox="1">
            <a:spLocks noChangeArrowheads="1"/>
          </p:cNvSpPr>
          <p:nvPr/>
        </p:nvSpPr>
        <p:spPr bwMode="auto">
          <a:xfrm>
            <a:off x="611188" y="5550331"/>
            <a:ext cx="38478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2. Topological Descriptors</a:t>
            </a:r>
            <a:endParaRPr lang="en-US" sz="24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3. Moments of 2D Functions</a:t>
            </a:r>
            <a:endParaRPr lang="en-US" sz="24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28" name="Text Box 8"/>
              <p:cNvSpPr txBox="1">
                <a:spLocks noChangeArrowheads="1"/>
              </p:cNvSpPr>
              <p:nvPr/>
            </p:nvSpPr>
            <p:spPr bwMode="auto">
              <a:xfrm>
                <a:off x="1042988" y="3807842"/>
                <a:ext cx="785670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solidFill>
                      <a:srgbClr val="FF0000"/>
                    </a:solidFill>
                    <a:latin typeface="+mj-lt"/>
                    <a:cs typeface="Angsana New" pitchFamily="18" charset="-34"/>
                  </a:rPr>
                  <a:t>Example:</a:t>
                </a:r>
                <a:r>
                  <a:rPr lang="en-US" sz="2400" dirty="0">
                    <a:latin typeface="+mj-lt"/>
                    <a:cs typeface="Angsana New" pitchFamily="18" charset="-34"/>
                  </a:rPr>
                  <a:t> a circle is the most compact shape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ngsana New" pitchFamily="18" charset="-34"/>
                      </a:rPr>
                      <m:t>𝜋</m:t>
                    </m:r>
                  </m:oMath>
                </a14:m>
                <a:endParaRPr lang="en-US" sz="2400" dirty="0">
                  <a:latin typeface="+mj-lt"/>
                  <a:cs typeface="Angsana New" pitchFamily="18" charset="-34"/>
                </a:endParaRPr>
              </a:p>
            </p:txBody>
          </p:sp>
        </mc:Choice>
        <mc:Fallback>
          <p:sp>
            <p:nvSpPr>
              <p:cNvPr id="337928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2988" y="3807842"/>
                <a:ext cx="785670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" t="-83" r="2" b="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584615" y="4749878"/>
                <a:ext cx="112223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15" y="4749878"/>
                <a:ext cx="1122230" cy="576183"/>
              </a:xfrm>
              <a:prstGeom prst="rect">
                <a:avLst/>
              </a:prstGeom>
              <a:blipFill rotWithShape="1">
                <a:blip r:embed="rId4"/>
                <a:stretch>
                  <a:fillRect l="-4" t="-14" r="-1847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8"/>
          <a:stretch>
            <a:fillRect/>
          </a:stretch>
        </p:blipFill>
        <p:spPr bwMode="auto">
          <a:xfrm>
            <a:off x="923925" y="685800"/>
            <a:ext cx="4195763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8947" name="Text Box 3"/>
          <p:cNvSpPr txBox="1">
            <a:spLocks noChangeArrowheads="1"/>
          </p:cNvSpPr>
          <p:nvPr/>
        </p:nvSpPr>
        <p:spPr bwMode="auto">
          <a:xfrm>
            <a:off x="3170238" y="166688"/>
            <a:ext cx="58197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Example: Regional Descriptors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38948" name="Text Box 4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cs typeface="Angsana New" pitchFamily="18" charset="-34"/>
              </a:rPr>
              <a:t>nd</a:t>
            </a:r>
            <a:r>
              <a:rPr lang="en-US" sz="1000">
                <a:latin typeface="+mj-lt"/>
                <a:cs typeface="Angsana New" pitchFamily="18" charset="-34"/>
              </a:rPr>
              <a:t> Edition.</a:t>
            </a:r>
            <a:endParaRPr lang="en-US" sz="1000">
              <a:latin typeface="+mj-lt"/>
              <a:cs typeface="Angsana New" pitchFamily="18" charset="-34"/>
            </a:endParaRPr>
          </a:p>
        </p:txBody>
      </p:sp>
      <p:sp>
        <p:nvSpPr>
          <p:cNvPr id="338949" name="Line 5"/>
          <p:cNvSpPr>
            <a:spLocks noChangeShapeType="1"/>
          </p:cNvSpPr>
          <p:nvPr/>
        </p:nvSpPr>
        <p:spPr bwMode="auto">
          <a:xfrm flipH="1">
            <a:off x="3962400" y="1752600"/>
            <a:ext cx="160020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38950" name="Text Box 6"/>
          <p:cNvSpPr txBox="1">
            <a:spLocks noChangeArrowheads="1"/>
          </p:cNvSpPr>
          <p:nvPr/>
        </p:nvSpPr>
        <p:spPr bwMode="auto">
          <a:xfrm>
            <a:off x="5334000" y="838200"/>
            <a:ext cx="3302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cs typeface="Angsana New" pitchFamily="18" charset="-34"/>
              </a:rPr>
              <a:t>White pixels represent </a:t>
            </a:r>
            <a:endParaRPr lang="en-US" sz="24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>
                <a:latin typeface="+mj-lt"/>
                <a:cs typeface="Angsana New" pitchFamily="18" charset="-34"/>
              </a:rPr>
              <a:t>“light of the cities”</a:t>
            </a:r>
            <a:endParaRPr lang="th-TH" altLang="zh-CN" sz="2400">
              <a:latin typeface="+mj-lt"/>
              <a:cs typeface="Angsana New" pitchFamily="18" charset="-34"/>
            </a:endParaRPr>
          </a:p>
        </p:txBody>
      </p:sp>
      <p:sp>
        <p:nvSpPr>
          <p:cNvPr id="338951" name="Text Box 7"/>
          <p:cNvSpPr txBox="1">
            <a:spLocks noChangeArrowheads="1"/>
          </p:cNvSpPr>
          <p:nvPr/>
        </p:nvSpPr>
        <p:spPr bwMode="auto">
          <a:xfrm>
            <a:off x="5486400" y="2422525"/>
            <a:ext cx="33536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                       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ratio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of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lights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per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Region no. 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   </a:t>
            </a:r>
            <a:r>
              <a:rPr lang="en-US" altLang="zh-CN" sz="2000" dirty="0">
                <a:cs typeface="Angsana New" pitchFamily="18" charset="-34"/>
              </a:rPr>
              <a:t>region</a:t>
            </a:r>
            <a:r>
              <a:rPr lang="en-US" sz="2000" dirty="0">
                <a:latin typeface="+mj-lt"/>
                <a:cs typeface="Angsana New" pitchFamily="18" charset="-34"/>
              </a:rPr>
              <a:t> to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total</a:t>
            </a:r>
            <a:r>
              <a:rPr lang="en-US" sz="2000" dirty="0">
                <a:latin typeface="+mj-lt"/>
                <a:cs typeface="Angsana New" pitchFamily="18" charset="-34"/>
              </a:rPr>
              <a:t> 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                        </a:t>
            </a:r>
            <a:r>
              <a:rPr lang="en-US" altLang="zh-CN" sz="2000" dirty="0">
                <a:latin typeface="+mj-lt"/>
                <a:cs typeface="Angsana New" pitchFamily="18" charset="-34"/>
              </a:rPr>
              <a:t>lights</a:t>
            </a:r>
            <a:endParaRPr lang="en-US" sz="2000" dirty="0">
              <a:latin typeface="+mj-lt"/>
              <a:cs typeface="Angsana New" pitchFamily="18" charset="-34"/>
            </a:endParaRPr>
          </a:p>
        </p:txBody>
      </p:sp>
      <p:sp>
        <p:nvSpPr>
          <p:cNvPr id="338952" name="Text Box 8"/>
          <p:cNvSpPr txBox="1">
            <a:spLocks noChangeArrowheads="1"/>
          </p:cNvSpPr>
          <p:nvPr/>
        </p:nvSpPr>
        <p:spPr bwMode="auto">
          <a:xfrm>
            <a:off x="5943600" y="3565525"/>
            <a:ext cx="284956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5334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478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050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622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94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66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38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910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AutoNum type="arabicPlain"/>
              <a:defRPr/>
            </a:pPr>
            <a:r>
              <a:rPr lang="en-US" sz="2000">
                <a:latin typeface="+mj-lt"/>
                <a:cs typeface="Angsana New" pitchFamily="18" charset="-34"/>
              </a:rPr>
              <a:t>                 20.4%</a:t>
            </a:r>
            <a:endParaRPr lang="en-US" sz="2000">
              <a:latin typeface="+mj-lt"/>
              <a:cs typeface="Angsana New" pitchFamily="18" charset="-34"/>
            </a:endParaRPr>
          </a:p>
          <a:p>
            <a:pPr>
              <a:buFontTx/>
              <a:buAutoNum type="arabicPlain"/>
              <a:defRPr/>
            </a:pPr>
            <a:r>
              <a:rPr lang="en-US" sz="2000">
                <a:latin typeface="+mj-lt"/>
                <a:cs typeface="Angsana New" pitchFamily="18" charset="-34"/>
              </a:rPr>
              <a:t>                 64.0%</a:t>
            </a:r>
            <a:endParaRPr lang="en-US" sz="2000">
              <a:latin typeface="+mj-lt"/>
              <a:cs typeface="Angsana New" pitchFamily="18" charset="-34"/>
            </a:endParaRPr>
          </a:p>
          <a:p>
            <a:pPr>
              <a:buFontTx/>
              <a:buAutoNum type="arabicPlain"/>
              <a:defRPr/>
            </a:pPr>
            <a:r>
              <a:rPr lang="en-US" sz="2000">
                <a:latin typeface="+mj-lt"/>
                <a:cs typeface="Angsana New" pitchFamily="18" charset="-34"/>
              </a:rPr>
              <a:t>                   4.9%</a:t>
            </a:r>
            <a:endParaRPr lang="en-US" sz="2000">
              <a:latin typeface="+mj-lt"/>
              <a:cs typeface="Angsana New" pitchFamily="18" charset="-34"/>
            </a:endParaRPr>
          </a:p>
          <a:p>
            <a:pPr>
              <a:buFontTx/>
              <a:buAutoNum type="arabicPlain"/>
              <a:defRPr/>
            </a:pPr>
            <a:r>
              <a:rPr lang="en-US" sz="2000">
                <a:latin typeface="+mj-lt"/>
                <a:cs typeface="Angsana New" pitchFamily="18" charset="-34"/>
              </a:rPr>
              <a:t>                 10.7%</a:t>
            </a:r>
            <a:endParaRPr lang="en-US" sz="2000">
              <a:latin typeface="+mj-lt"/>
              <a:cs typeface="Angsana New" pitchFamily="18" charset="-34"/>
            </a:endParaRPr>
          </a:p>
        </p:txBody>
      </p:sp>
      <p:sp>
        <p:nvSpPr>
          <p:cNvPr id="338953" name="Line 9"/>
          <p:cNvSpPr>
            <a:spLocks noChangeShapeType="1"/>
          </p:cNvSpPr>
          <p:nvPr/>
        </p:nvSpPr>
        <p:spPr bwMode="auto">
          <a:xfrm>
            <a:off x="5334000" y="3429000"/>
            <a:ext cx="365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38954" name="Line 10"/>
          <p:cNvSpPr>
            <a:spLocks noChangeShapeType="1"/>
          </p:cNvSpPr>
          <p:nvPr/>
        </p:nvSpPr>
        <p:spPr bwMode="auto">
          <a:xfrm>
            <a:off x="5334000" y="4953000"/>
            <a:ext cx="365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38955" name="Line 11"/>
          <p:cNvSpPr>
            <a:spLocks noChangeShapeType="1"/>
          </p:cNvSpPr>
          <p:nvPr/>
        </p:nvSpPr>
        <p:spPr bwMode="auto">
          <a:xfrm>
            <a:off x="5334000" y="2438400"/>
            <a:ext cx="3657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38956" name="Text Box 12"/>
          <p:cNvSpPr txBox="1">
            <a:spLocks noChangeArrowheads="1"/>
          </p:cNvSpPr>
          <p:nvPr/>
        </p:nvSpPr>
        <p:spPr bwMode="auto">
          <a:xfrm>
            <a:off x="685800" y="6400800"/>
            <a:ext cx="48831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Infrared image of America at night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38957" name="Rectangle 13"/>
          <p:cNvSpPr>
            <a:spLocks noChangeArrowheads="1"/>
          </p:cNvSpPr>
          <p:nvPr/>
        </p:nvSpPr>
        <p:spPr bwMode="auto">
          <a:xfrm>
            <a:off x="838200" y="3935413"/>
            <a:ext cx="2093913" cy="106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/>
          <a:stretch>
            <a:fillRect/>
          </a:stretch>
        </p:blipFill>
        <p:spPr bwMode="auto">
          <a:xfrm>
            <a:off x="304800" y="1343025"/>
            <a:ext cx="47244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26"/>
          <a:stretch>
            <a:fillRect/>
          </a:stretch>
        </p:blipFill>
        <p:spPr bwMode="auto">
          <a:xfrm>
            <a:off x="381000" y="4238625"/>
            <a:ext cx="45720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9972" name="Text Box 4"/>
          <p:cNvSpPr txBox="1">
            <a:spLocks noChangeArrowheads="1"/>
          </p:cNvSpPr>
          <p:nvPr/>
        </p:nvSpPr>
        <p:spPr bwMode="auto">
          <a:xfrm>
            <a:off x="3132138" y="90488"/>
            <a:ext cx="452278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Topological Descriptors </a:t>
            </a:r>
            <a:endParaRPr lang="en-US" sz="2800" b="1" i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39973" name="Text Box 5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cs typeface="Angsana New" pitchFamily="18" charset="-34"/>
              </a:rPr>
              <a:t>nd</a:t>
            </a:r>
            <a:r>
              <a:rPr lang="en-US" sz="1000">
                <a:latin typeface="+mj-lt"/>
                <a:cs typeface="Angsana New" pitchFamily="18" charset="-34"/>
              </a:rPr>
              <a:t> Edition.</a:t>
            </a:r>
            <a:endParaRPr lang="en-US" sz="1000">
              <a:latin typeface="+mj-lt"/>
              <a:cs typeface="Angsana New" pitchFamily="18" charset="-34"/>
            </a:endParaRPr>
          </a:p>
        </p:txBody>
      </p:sp>
      <p:sp>
        <p:nvSpPr>
          <p:cNvPr id="339974" name="Text Box 6"/>
          <p:cNvSpPr txBox="1">
            <a:spLocks noChangeArrowheads="1"/>
          </p:cNvSpPr>
          <p:nvPr/>
        </p:nvSpPr>
        <p:spPr bwMode="auto">
          <a:xfrm>
            <a:off x="304800" y="609600"/>
            <a:ext cx="87503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cs typeface="Angsana New" pitchFamily="18" charset="-34"/>
              </a:rPr>
              <a:t>Use to describe holes and connected components of the region</a:t>
            </a:r>
            <a:endParaRPr lang="en-US" sz="2400">
              <a:latin typeface="+mj-lt"/>
              <a:cs typeface="Angsana New" pitchFamily="18" charset="-34"/>
            </a:endParaRPr>
          </a:p>
        </p:txBody>
      </p:sp>
      <p:sp>
        <p:nvSpPr>
          <p:cNvPr id="339975" name="Text Box 7"/>
          <p:cNvSpPr txBox="1">
            <a:spLocks noChangeArrowheads="1"/>
          </p:cNvSpPr>
          <p:nvPr/>
        </p:nvSpPr>
        <p:spPr bwMode="auto">
          <a:xfrm>
            <a:off x="5622925" y="1641475"/>
            <a:ext cx="26273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tx2"/>
                </a:solidFill>
                <a:latin typeface="+mj-lt"/>
                <a:cs typeface="Angsana New" pitchFamily="18" charset="-34"/>
              </a:rPr>
              <a:t>Euler number (</a:t>
            </a:r>
            <a:r>
              <a:rPr lang="en-US" sz="2400" i="1">
                <a:solidFill>
                  <a:schemeClr val="tx2"/>
                </a:solidFill>
                <a:latin typeface="+mj-lt"/>
                <a:cs typeface="Angsana New" pitchFamily="18" charset="-34"/>
              </a:rPr>
              <a:t>E</a:t>
            </a:r>
            <a:r>
              <a:rPr lang="en-US" sz="2400">
                <a:solidFill>
                  <a:schemeClr val="tx2"/>
                </a:solidFill>
                <a:latin typeface="+mj-lt"/>
                <a:cs typeface="Angsana New" pitchFamily="18" charset="-34"/>
              </a:rPr>
              <a:t>):</a:t>
            </a:r>
            <a:endParaRPr lang="en-US" sz="240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graphicFrame>
        <p:nvGraphicFramePr>
          <p:cNvPr id="28680" name="Object 8"/>
          <p:cNvGraphicFramePr>
            <a:graphicFrameLocks noChangeAspect="1"/>
          </p:cNvGraphicFramePr>
          <p:nvPr/>
        </p:nvGraphicFramePr>
        <p:xfrm>
          <a:off x="6019800" y="2286000"/>
          <a:ext cx="139382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9" name="Equation" r:id="rId3" imgW="698500" imgH="177800" progId="Equation.3">
                  <p:embed/>
                </p:oleObj>
              </mc:Choice>
              <mc:Fallback>
                <p:oleObj name="Equation" r:id="rId3" imgW="698500" imgH="177800" progId="Equation.3">
                  <p:embed/>
                  <p:pic>
                    <p:nvPicPr>
                      <p:cNvPr id="0" name="图片 379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286000"/>
                        <a:ext cx="1393825" cy="3540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77" name="Text Box 9"/>
          <p:cNvSpPr txBox="1">
            <a:spLocks noChangeArrowheads="1"/>
          </p:cNvSpPr>
          <p:nvPr/>
        </p:nvSpPr>
        <p:spPr bwMode="auto">
          <a:xfrm>
            <a:off x="4932363" y="2971800"/>
            <a:ext cx="43053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latin typeface="+mj-lt"/>
                <a:cs typeface="Angsana New" pitchFamily="18" charset="-34"/>
              </a:rPr>
              <a:t>C</a:t>
            </a:r>
            <a:r>
              <a:rPr lang="en-US" sz="2400" dirty="0">
                <a:latin typeface="+mj-lt"/>
                <a:cs typeface="Angsana New" pitchFamily="18" charset="-34"/>
              </a:rPr>
              <a:t> = the number of connected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       components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i="1" dirty="0">
                <a:latin typeface="+mj-lt"/>
                <a:cs typeface="Angsana New" pitchFamily="18" charset="-34"/>
              </a:rPr>
              <a:t>H</a:t>
            </a:r>
            <a:r>
              <a:rPr lang="en-US" sz="2400" dirty="0">
                <a:latin typeface="+mj-lt"/>
                <a:cs typeface="Angsana New" pitchFamily="18" charset="-34"/>
              </a:rPr>
              <a:t> = the number of holes</a:t>
            </a:r>
            <a:endParaRPr lang="en-US" sz="2400" dirty="0"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Text Box 2"/>
          <p:cNvSpPr txBox="1">
            <a:spLocks noChangeArrowheads="1"/>
          </p:cNvSpPr>
          <p:nvPr/>
        </p:nvSpPr>
        <p:spPr bwMode="auto">
          <a:xfrm>
            <a:off x="3207684" y="332656"/>
            <a:ext cx="27286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图像表示与描述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5395" name="Text Box 3"/>
          <p:cNvSpPr txBox="1">
            <a:spLocks noChangeArrowheads="1"/>
          </p:cNvSpPr>
          <p:nvPr/>
        </p:nvSpPr>
        <p:spPr bwMode="auto">
          <a:xfrm>
            <a:off x="611559" y="1119188"/>
            <a:ext cx="8064897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目的</a:t>
            </a:r>
            <a:r>
              <a:rPr 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:</a:t>
            </a:r>
            <a:endParaRPr lang="en-US" sz="28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400" dirty="0">
                <a:latin typeface="+mj-lt"/>
                <a:cs typeface="Angsana New" pitchFamily="18" charset="-34"/>
              </a:rPr>
              <a:t>用其他更合适的形式（而非图像本身）表示和描述图像中蕴含的有效信息</a:t>
            </a:r>
            <a:r>
              <a:rPr lang="en-US" sz="2400" dirty="0">
                <a:latin typeface="+mj-lt"/>
                <a:cs typeface="Angsana New" pitchFamily="18" charset="-34"/>
              </a:rPr>
              <a:t> 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7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优点</a:t>
            </a:r>
            <a:r>
              <a:rPr 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:</a:t>
            </a:r>
            <a:endParaRPr lang="en-US" sz="28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容易理解</a:t>
            </a:r>
            <a:r>
              <a:rPr lang="en-US" sz="2800" dirty="0">
                <a:latin typeface="+mj-lt"/>
                <a:cs typeface="Angsana New" pitchFamily="18" charset="-34"/>
              </a:rPr>
              <a:t>	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储存需求少，处理速度快</a:t>
            </a:r>
            <a:r>
              <a:rPr lang="en-US" sz="2800" dirty="0">
                <a:latin typeface="+mj-lt"/>
                <a:cs typeface="Angsana New" pitchFamily="18" charset="-34"/>
              </a:rPr>
              <a:t>	</a:t>
            </a:r>
            <a:endParaRPr lang="th-TH" altLang="zh-CN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</a:t>
            </a:r>
            <a:r>
              <a:rPr lang="th-TH" altLang="zh-CN" sz="2800" dirty="0">
                <a:latin typeface="+mj-lt"/>
                <a:cs typeface="Angsana New" pitchFamily="18" charset="-34"/>
              </a:rPr>
              <a:t>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可直接使用</a:t>
            </a:r>
            <a:endParaRPr lang="th-TH" altLang="zh-CN" sz="2800" dirty="0">
              <a:latin typeface="+mj-lt"/>
              <a:cs typeface="Angsana New" pitchFamily="18" charset="-34"/>
            </a:endParaRPr>
          </a:p>
        </p:txBody>
      </p:sp>
      <p:sp>
        <p:nvSpPr>
          <p:cNvPr id="315396" name="Text Box 4"/>
          <p:cNvSpPr txBox="1">
            <a:spLocks noChangeArrowheads="1"/>
          </p:cNvSpPr>
          <p:nvPr/>
        </p:nvSpPr>
        <p:spPr bwMode="auto">
          <a:xfrm>
            <a:off x="614471" y="4212342"/>
            <a:ext cx="379142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可使用什么样的信息？</a:t>
            </a:r>
            <a:endParaRPr lang="en-US" sz="2800" b="1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边界，形状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区域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纹理</a:t>
            </a:r>
            <a:endParaRPr lang="en-US" sz="28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	- 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区域间的关系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2" r="17358" b="21216"/>
          <a:stretch>
            <a:fillRect/>
          </a:stretch>
        </p:blipFill>
        <p:spPr bwMode="auto">
          <a:xfrm>
            <a:off x="755576" y="980728"/>
            <a:ext cx="3657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0996" name="Text Box 4"/>
          <p:cNvSpPr txBox="1">
            <a:spLocks noChangeArrowheads="1"/>
          </p:cNvSpPr>
          <p:nvPr/>
        </p:nvSpPr>
        <p:spPr bwMode="auto">
          <a:xfrm>
            <a:off x="3758316" y="212725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拓扑描述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sp>
        <p:nvSpPr>
          <p:cNvPr id="340998" name="Line 6"/>
          <p:cNvSpPr>
            <a:spLocks noChangeShapeType="1"/>
          </p:cNvSpPr>
          <p:nvPr/>
        </p:nvSpPr>
        <p:spPr bwMode="auto">
          <a:xfrm flipH="1">
            <a:off x="4032176" y="1437928"/>
            <a:ext cx="533400" cy="3048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sp>
        <p:nvSpPr>
          <p:cNvPr id="340999" name="Text Box 7"/>
          <p:cNvSpPr txBox="1">
            <a:spLocks noChangeArrowheads="1"/>
          </p:cNvSpPr>
          <p:nvPr/>
        </p:nvSpPr>
        <p:spPr bwMode="auto">
          <a:xfrm>
            <a:off x="4565576" y="1056928"/>
            <a:ext cx="10556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2"/>
                </a:solidFill>
                <a:latin typeface="+mj-lt"/>
                <a:cs typeface="Angsana New" pitchFamily="18" charset="-34"/>
              </a:rPr>
              <a:t>E = -1</a:t>
            </a:r>
            <a:endParaRPr lang="en-US" sz="2400">
              <a:solidFill>
                <a:schemeClr val="accent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41000" name="Text Box 8"/>
          <p:cNvSpPr txBox="1">
            <a:spLocks noChangeArrowheads="1"/>
          </p:cNvSpPr>
          <p:nvPr/>
        </p:nvSpPr>
        <p:spPr bwMode="auto">
          <a:xfrm>
            <a:off x="519039" y="3038128"/>
            <a:ext cx="942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FF0000"/>
                </a:solidFill>
                <a:latin typeface="+mj-lt"/>
                <a:cs typeface="Angsana New" pitchFamily="18" charset="-34"/>
              </a:rPr>
              <a:t>E = 0</a:t>
            </a:r>
            <a:endParaRPr lang="en-US" sz="2400">
              <a:solidFill>
                <a:srgbClr val="FF0000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41001" name="Line 9"/>
          <p:cNvSpPr>
            <a:spLocks noChangeShapeType="1"/>
          </p:cNvSpPr>
          <p:nvPr/>
        </p:nvSpPr>
        <p:spPr bwMode="auto">
          <a:xfrm flipV="1">
            <a:off x="1060376" y="2428528"/>
            <a:ext cx="533400" cy="685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atin typeface="+mj-lt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82" b="10912"/>
          <a:stretch>
            <a:fillRect/>
          </a:stretch>
        </p:blipFill>
        <p:spPr bwMode="auto">
          <a:xfrm>
            <a:off x="0" y="3629605"/>
            <a:ext cx="46799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181600" y="3172405"/>
            <a:ext cx="20605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Euler Formula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58205"/>
            <a:ext cx="2914650" cy="404813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410200" y="4848805"/>
            <a:ext cx="219002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V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=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顶点的数量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Q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=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边的数量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F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 =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面的数量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581400" y="6372805"/>
            <a:ext cx="10556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sz="24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E = -2</a:t>
            </a:r>
            <a:endParaRPr lang="en-US" sz="2400">
              <a:solidFill>
                <a:srgbClr val="FF0000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 flipV="1">
            <a:off x="3048000" y="5458405"/>
            <a:ext cx="846138" cy="990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51"/>
          <a:stretch>
            <a:fillRect/>
          </a:stretch>
        </p:blipFill>
        <p:spPr bwMode="auto">
          <a:xfrm>
            <a:off x="1790700" y="674688"/>
            <a:ext cx="5562600" cy="550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2020" name="Text Box 4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cs typeface="Angsana New" pitchFamily="18" charset="-34"/>
              </a:rPr>
              <a:t>nd</a:t>
            </a:r>
            <a:r>
              <a:rPr lang="en-US" sz="1000">
                <a:latin typeface="+mj-lt"/>
                <a:cs typeface="Angsana New" pitchFamily="18" charset="-34"/>
              </a:rPr>
              <a:t> Edition.</a:t>
            </a:r>
            <a:endParaRPr lang="en-US" sz="1000">
              <a:latin typeface="+mj-lt"/>
              <a:cs typeface="Angsana New" pitchFamily="18" charset="-34"/>
            </a:endParaRPr>
          </a:p>
        </p:txBody>
      </p:sp>
      <p:sp>
        <p:nvSpPr>
          <p:cNvPr id="342021" name="Text Box 5"/>
          <p:cNvSpPr txBox="1">
            <a:spLocks noChangeArrowheads="1"/>
          </p:cNvSpPr>
          <p:nvPr/>
        </p:nvSpPr>
        <p:spPr bwMode="auto">
          <a:xfrm>
            <a:off x="0" y="776288"/>
            <a:ext cx="17907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5334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906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4478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050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362200" indent="-5334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194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766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338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91000" indent="-533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原始图像</a:t>
            </a:r>
            <a:r>
              <a:rPr lang="en-US" sz="20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:</a:t>
            </a:r>
            <a:endParaRPr lang="en-US" sz="2000" b="1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  <a:p>
            <a:pPr marL="0" indent="0">
              <a:defRPr/>
            </a:pPr>
            <a:r>
              <a:rPr lang="zh-CN" altLang="en-US" sz="2000" dirty="0">
                <a:latin typeface="+mj-lt"/>
                <a:cs typeface="Angsana New" pitchFamily="18" charset="-34"/>
              </a:rPr>
              <a:t>华盛顿特区红外图像</a:t>
            </a:r>
            <a:endParaRPr lang="en-US" sz="2000" dirty="0">
              <a:latin typeface="+mj-lt"/>
              <a:cs typeface="Angsana New" pitchFamily="18" charset="-34"/>
            </a:endParaRPr>
          </a:p>
        </p:txBody>
      </p:sp>
      <p:sp>
        <p:nvSpPr>
          <p:cNvPr id="342022" name="Text Box 6"/>
          <p:cNvSpPr txBox="1">
            <a:spLocks noChangeArrowheads="1"/>
          </p:cNvSpPr>
          <p:nvPr/>
        </p:nvSpPr>
        <p:spPr bwMode="auto">
          <a:xfrm>
            <a:off x="7231063" y="990600"/>
            <a:ext cx="19129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j-lt"/>
                <a:cs typeface="Angsana New" pitchFamily="18" charset="-34"/>
              </a:rPr>
              <a:t>灰度阈值处理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(1591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个连通区域，</a:t>
            </a:r>
            <a:r>
              <a:rPr lang="en-US" sz="2000" dirty="0">
                <a:latin typeface="+mj-lt"/>
                <a:cs typeface="Angsana New" pitchFamily="18" charset="-34"/>
              </a:rPr>
              <a:t>39</a:t>
            </a:r>
            <a:r>
              <a:rPr lang="zh-CN" altLang="en-US" sz="2000" dirty="0">
                <a:latin typeface="+mj-lt"/>
                <a:cs typeface="Angsana New" pitchFamily="18" charset="-34"/>
              </a:rPr>
              <a:t>个孔洞</a:t>
            </a:r>
            <a:r>
              <a:rPr lang="en-US" sz="2000" dirty="0">
                <a:latin typeface="+mj-lt"/>
                <a:cs typeface="Angsana New" pitchFamily="18" charset="-34"/>
              </a:rPr>
              <a:t>)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Euler no. = 1552</a:t>
            </a:r>
            <a:endParaRPr lang="en-US" sz="2000" dirty="0">
              <a:latin typeface="+mj-lt"/>
              <a:cs typeface="Angsana New" pitchFamily="18" charset="-34"/>
            </a:endParaRPr>
          </a:p>
        </p:txBody>
      </p:sp>
      <p:sp>
        <p:nvSpPr>
          <p:cNvPr id="342023" name="Text Box 7"/>
          <p:cNvSpPr txBox="1">
            <a:spLocks noChangeArrowheads="1"/>
          </p:cNvSpPr>
          <p:nvPr/>
        </p:nvSpPr>
        <p:spPr bwMode="auto">
          <a:xfrm>
            <a:off x="-29130" y="3657600"/>
            <a:ext cx="172354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000" dirty="0">
                <a:latin typeface="+mj-lt"/>
                <a:cs typeface="Angsana New" pitchFamily="18" charset="-34"/>
              </a:rPr>
              <a:t>最大连通区域</a:t>
            </a:r>
            <a:endParaRPr lang="en-US" altLang="zh-CN" sz="2000" dirty="0">
              <a:latin typeface="+mj-lt"/>
              <a:cs typeface="Angsana New" pitchFamily="18" charset="-34"/>
            </a:endParaRPr>
          </a:p>
          <a:p>
            <a:pPr algn="ctr">
              <a:defRPr/>
            </a:pPr>
            <a:r>
              <a:rPr lang="zh-CN" altLang="en-US" sz="2000" dirty="0">
                <a:latin typeface="+mj-lt"/>
                <a:cs typeface="Angsana New" pitchFamily="18" charset="-34"/>
              </a:rPr>
              <a:t>面积</a:t>
            </a:r>
            <a:r>
              <a:rPr lang="en-US" sz="2000" dirty="0">
                <a:latin typeface="+mj-lt"/>
                <a:cs typeface="Angsana New" pitchFamily="18" charset="-34"/>
              </a:rPr>
              <a:t> 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 algn="ctr"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(8479 Pixels)</a:t>
            </a:r>
            <a:endParaRPr lang="en-US" sz="2000" dirty="0">
              <a:latin typeface="+mj-lt"/>
              <a:cs typeface="Angsana New" pitchFamily="18" charset="-34"/>
            </a:endParaRPr>
          </a:p>
          <a:p>
            <a:pPr algn="ctr">
              <a:defRPr/>
            </a:pPr>
            <a:r>
              <a:rPr lang="en-US" sz="2000" dirty="0">
                <a:latin typeface="+mj-lt"/>
                <a:cs typeface="Angsana New" pitchFamily="18" charset="-34"/>
              </a:rPr>
              <a:t>(Hudson river)</a:t>
            </a:r>
            <a:endParaRPr lang="en-US" sz="2000" dirty="0">
              <a:latin typeface="+mj-lt"/>
              <a:cs typeface="Angsana New" pitchFamily="18" charset="-34"/>
            </a:endParaRPr>
          </a:p>
        </p:txBody>
      </p:sp>
      <p:sp>
        <p:nvSpPr>
          <p:cNvPr id="342024" name="Text Box 8"/>
          <p:cNvSpPr txBox="1">
            <a:spLocks noChangeArrowheads="1"/>
          </p:cNvSpPr>
          <p:nvPr/>
        </p:nvSpPr>
        <p:spPr bwMode="auto">
          <a:xfrm>
            <a:off x="7364413" y="3810000"/>
            <a:ext cx="12105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j-lt"/>
                <a:cs typeface="Angsana New" pitchFamily="18" charset="-34"/>
              </a:rPr>
              <a:t>细化结果</a:t>
            </a:r>
            <a:endParaRPr lang="en-US" sz="2000" dirty="0">
              <a:latin typeface="+mj-lt"/>
              <a:cs typeface="Angsana New" pitchFamily="18" charset="-34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758315" y="151468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拓扑描述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0"/>
          <a:stretch>
            <a:fillRect/>
          </a:stretch>
        </p:blipFill>
        <p:spPr bwMode="auto">
          <a:xfrm>
            <a:off x="876300" y="1544638"/>
            <a:ext cx="7391400" cy="412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3577977" y="74147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纹理描述符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 Edition.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365125" y="668338"/>
            <a:ext cx="2797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目标</a:t>
            </a: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: </a:t>
            </a:r>
            <a:r>
              <a:rPr lang="zh-CN" alt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描述区域纹理</a:t>
            </a:r>
            <a:endParaRPr lang="th-TH" altLang="zh-CN" sz="24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365125" y="1100138"/>
            <a:ext cx="2797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示例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: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光学显微图像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47" name="Text Box 7"/>
          <p:cNvSpPr txBox="1">
            <a:spLocks noChangeArrowheads="1"/>
          </p:cNvSpPr>
          <p:nvPr/>
        </p:nvSpPr>
        <p:spPr bwMode="auto">
          <a:xfrm>
            <a:off x="1066800" y="5597525"/>
            <a:ext cx="22974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超导体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(smooth texture)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48" name="Text Box 8"/>
          <p:cNvSpPr txBox="1">
            <a:spLocks noChangeArrowheads="1"/>
          </p:cNvSpPr>
          <p:nvPr/>
        </p:nvSpPr>
        <p:spPr bwMode="auto">
          <a:xfrm>
            <a:off x="3493692" y="5597525"/>
            <a:ext cx="21566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胆固醇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(coarse texture)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49" name="Text Box 9"/>
          <p:cNvSpPr txBox="1">
            <a:spLocks noChangeArrowheads="1"/>
          </p:cNvSpPr>
          <p:nvPr/>
        </p:nvSpPr>
        <p:spPr bwMode="auto">
          <a:xfrm>
            <a:off x="5988589" y="5597525"/>
            <a:ext cx="22325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微处理器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(regular texture)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50" name="Oval 10"/>
          <p:cNvSpPr>
            <a:spLocks noChangeArrowheads="1"/>
          </p:cNvSpPr>
          <p:nvPr/>
        </p:nvSpPr>
        <p:spPr bwMode="auto">
          <a:xfrm>
            <a:off x="1752600" y="2971800"/>
            <a:ext cx="381000" cy="3810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A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51" name="Oval 11"/>
          <p:cNvSpPr>
            <a:spLocks noChangeArrowheads="1"/>
          </p:cNvSpPr>
          <p:nvPr/>
        </p:nvSpPr>
        <p:spPr bwMode="auto">
          <a:xfrm>
            <a:off x="3810000" y="2362200"/>
            <a:ext cx="381000" cy="3810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B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3052" name="Oval 12"/>
          <p:cNvSpPr>
            <a:spLocks noChangeArrowheads="1"/>
          </p:cNvSpPr>
          <p:nvPr/>
        </p:nvSpPr>
        <p:spPr bwMode="auto">
          <a:xfrm>
            <a:off x="6096000" y="2362200"/>
            <a:ext cx="381000" cy="3810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C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/>
          <a:stretch>
            <a:fillRect/>
          </a:stretch>
        </p:blipFill>
        <p:spPr bwMode="auto">
          <a:xfrm>
            <a:off x="838200" y="4419600"/>
            <a:ext cx="80010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4067" name="Text Box 3"/>
          <p:cNvSpPr txBox="1">
            <a:spLocks noChangeArrowheads="1"/>
          </p:cNvSpPr>
          <p:nvPr/>
        </p:nvSpPr>
        <p:spPr bwMode="auto">
          <a:xfrm>
            <a:off x="6418263" y="645636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(Images from Rafael C. Gonzalez and Richard E. 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Wood, Digital Image Processing, 2</a:t>
            </a:r>
            <a:r>
              <a:rPr lang="en-US" sz="1000" baseline="30000"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 Edition.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4068" name="Text Box 4"/>
          <p:cNvSpPr txBox="1">
            <a:spLocks noChangeArrowheads="1"/>
          </p:cNvSpPr>
          <p:nvPr/>
        </p:nvSpPr>
        <p:spPr bwMode="auto">
          <a:xfrm>
            <a:off x="2856627" y="0"/>
            <a:ext cx="34307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纹理描述的统计方法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4069" name="Text Box 5"/>
          <p:cNvSpPr txBox="1">
            <a:spLocks noChangeArrowheads="1"/>
          </p:cNvSpPr>
          <p:nvPr/>
        </p:nvSpPr>
        <p:spPr bwMode="auto">
          <a:xfrm>
            <a:off x="152400" y="609600"/>
            <a:ext cx="8686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基于图像直方图计算统计阶矩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: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32774" name="Object 6"/>
          <p:cNvGraphicFramePr>
            <a:graphicFrameLocks noChangeAspect="1"/>
          </p:cNvGraphicFramePr>
          <p:nvPr/>
        </p:nvGraphicFramePr>
        <p:xfrm>
          <a:off x="1219200" y="1119188"/>
          <a:ext cx="314483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" name="Equation" r:id="rId2" imgW="1574800" imgH="431800" progId="Equation.3">
                  <p:embed/>
                </p:oleObj>
              </mc:Choice>
              <mc:Fallback>
                <p:oleObj name="Equation" r:id="rId2" imgW="1574800" imgH="431800" progId="Equation.3">
                  <p:embed/>
                  <p:pic>
                    <p:nvPicPr>
                      <p:cNvPr id="0" name="图片 420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19188"/>
                        <a:ext cx="3144838" cy="862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6" name="Object 8"/>
          <p:cNvGraphicFramePr>
            <a:graphicFrameLocks noChangeAspect="1"/>
          </p:cNvGraphicFramePr>
          <p:nvPr/>
        </p:nvGraphicFramePr>
        <p:xfrm>
          <a:off x="1266825" y="2057400"/>
          <a:ext cx="18256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2" name="Equation" r:id="rId4" imgW="914400" imgH="431800" progId="Equation.3">
                  <p:embed/>
                </p:oleObj>
              </mc:Choice>
              <mc:Fallback>
                <p:oleObj name="Equation" r:id="rId4" imgW="914400" imgH="431800" progId="Equation.3">
                  <p:embed/>
                  <p:pic>
                    <p:nvPicPr>
                      <p:cNvPr id="0" name="图片 42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6825" y="2057400"/>
                        <a:ext cx="1825625" cy="8620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3" name="Text Box 9"/>
          <p:cNvSpPr txBox="1">
            <a:spLocks noChangeArrowheads="1"/>
          </p:cNvSpPr>
          <p:nvPr/>
        </p:nvSpPr>
        <p:spPr bwMode="auto">
          <a:xfrm>
            <a:off x="5181600" y="1066800"/>
            <a:ext cx="278954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z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=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灰度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p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(</a:t>
            </a:r>
            <a:r>
              <a:rPr lang="en-US" sz="2400" i="1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z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) =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概率密度函数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4074" name="Text Box 10"/>
          <p:cNvSpPr txBox="1">
            <a:spLocks noChangeArrowheads="1"/>
          </p:cNvSpPr>
          <p:nvPr/>
        </p:nvSpPr>
        <p:spPr bwMode="auto">
          <a:xfrm>
            <a:off x="228600" y="3124200"/>
            <a:ext cx="89154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Example: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The 2</a:t>
            </a:r>
            <a:r>
              <a:rPr lang="en-US" sz="2400" baseline="300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moment 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  <a:sym typeface="Wingdings" panose="05000000000000000000" pitchFamily="2" charset="2"/>
              </a:rPr>
              <a:t>=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variance 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  <a:sym typeface="Wingdings" panose="05000000000000000000" pitchFamily="2" charset="2"/>
              </a:rPr>
              <a:t> measure “smoothness”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	    The 3</a:t>
            </a:r>
            <a:r>
              <a:rPr lang="en-US" sz="2400" baseline="300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rd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moment 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measure “skewness”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	    The 4</a:t>
            </a:r>
            <a:r>
              <a:rPr lang="en-US" sz="2400" baseline="300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th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moment 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  <a:sym typeface="Wingdings" panose="05000000000000000000" pitchFamily="2" charset="2"/>
              </a:rPr>
              <a:t> measure “uniformity” (flatness)</a:t>
            </a:r>
            <a:endParaRPr lang="th-TH" altLang="zh-CN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4075" name="Oval 11"/>
          <p:cNvSpPr>
            <a:spLocks noChangeArrowheads="1"/>
          </p:cNvSpPr>
          <p:nvPr/>
        </p:nvSpPr>
        <p:spPr bwMode="auto">
          <a:xfrm>
            <a:off x="457200" y="5257800"/>
            <a:ext cx="3048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A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4076" name="Oval 12"/>
          <p:cNvSpPr>
            <a:spLocks noChangeArrowheads="1"/>
          </p:cNvSpPr>
          <p:nvPr/>
        </p:nvSpPr>
        <p:spPr bwMode="auto">
          <a:xfrm>
            <a:off x="457200" y="5638800"/>
            <a:ext cx="304800" cy="304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B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4077" name="Oval 13"/>
          <p:cNvSpPr>
            <a:spLocks noChangeArrowheads="1"/>
          </p:cNvSpPr>
          <p:nvPr/>
        </p:nvSpPr>
        <p:spPr bwMode="auto">
          <a:xfrm>
            <a:off x="457200" y="6019800"/>
            <a:ext cx="304800" cy="304800"/>
          </a:xfrm>
          <a:prstGeom prst="ellipse">
            <a:avLst/>
          </a:prstGeom>
          <a:solidFill>
            <a:srgbClr val="FFCC99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C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AutoShape 2"/>
          <p:cNvSpPr>
            <a:spLocks noChangeArrowheads="1"/>
          </p:cNvSpPr>
          <p:nvPr/>
        </p:nvSpPr>
        <p:spPr bwMode="auto">
          <a:xfrm>
            <a:off x="4627563" y="1728788"/>
            <a:ext cx="2590800" cy="914400"/>
          </a:xfrm>
          <a:prstGeom prst="homePlate">
            <a:avLst>
              <a:gd name="adj" fmla="val 46527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Divide into areas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by angles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5091" name="Text Box 3"/>
          <p:cNvSpPr txBox="1">
            <a:spLocks noChangeArrowheads="1"/>
          </p:cNvSpPr>
          <p:nvPr/>
        </p:nvSpPr>
        <p:spPr bwMode="auto">
          <a:xfrm>
            <a:off x="2676289" y="51127"/>
            <a:ext cx="37914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纹理描述的傅里叶方法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45092" name="Rectangle 4"/>
          <p:cNvSpPr>
            <a:spLocks noChangeArrowheads="1"/>
          </p:cNvSpPr>
          <p:nvPr/>
        </p:nvSpPr>
        <p:spPr bwMode="auto">
          <a:xfrm>
            <a:off x="152400" y="1385888"/>
            <a:ext cx="15240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Original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image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5093" name="Rectangle 5"/>
          <p:cNvSpPr>
            <a:spLocks noChangeArrowheads="1"/>
          </p:cNvSpPr>
          <p:nvPr/>
        </p:nvSpPr>
        <p:spPr bwMode="auto">
          <a:xfrm>
            <a:off x="3103563" y="1385888"/>
            <a:ext cx="1524000" cy="1524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Fourier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coefficient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image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pSp>
        <p:nvGrpSpPr>
          <p:cNvPr id="33798" name="Group 6"/>
          <p:cNvGrpSpPr/>
          <p:nvPr/>
        </p:nvGrpSpPr>
        <p:grpSpPr bwMode="auto">
          <a:xfrm>
            <a:off x="7218363" y="1385888"/>
            <a:ext cx="1524000" cy="1524000"/>
            <a:chOff x="3744" y="720"/>
            <a:chExt cx="960" cy="960"/>
          </a:xfrm>
        </p:grpSpPr>
        <p:sp>
          <p:nvSpPr>
            <p:cNvPr id="345095" name="Rectangle 7"/>
            <p:cNvSpPr>
              <a:spLocks noChangeArrowheads="1"/>
            </p:cNvSpPr>
            <p:nvPr/>
          </p:nvSpPr>
          <p:spPr bwMode="auto">
            <a:xfrm>
              <a:off x="3744" y="720"/>
              <a:ext cx="960" cy="96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+mj-lt"/>
                <a:ea typeface="宋体" panose="02010600030101010101" pitchFamily="2" charset="-122"/>
                <a:cs typeface="Angsana New" pitchFamily="18" charset="-34"/>
              </a:endParaRPr>
            </a:p>
          </p:txBody>
        </p:sp>
        <p:sp>
          <p:nvSpPr>
            <p:cNvPr id="345096" name="Line 8"/>
            <p:cNvSpPr>
              <a:spLocks noChangeShapeType="1"/>
            </p:cNvSpPr>
            <p:nvPr/>
          </p:nvSpPr>
          <p:spPr bwMode="auto">
            <a:xfrm>
              <a:off x="3744" y="720"/>
              <a:ext cx="96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097" name="Line 9"/>
            <p:cNvSpPr>
              <a:spLocks noChangeShapeType="1"/>
            </p:cNvSpPr>
            <p:nvPr/>
          </p:nvSpPr>
          <p:spPr bwMode="auto">
            <a:xfrm>
              <a:off x="3744" y="1200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098" name="Line 10"/>
            <p:cNvSpPr>
              <a:spLocks noChangeShapeType="1"/>
            </p:cNvSpPr>
            <p:nvPr/>
          </p:nvSpPr>
          <p:spPr bwMode="auto">
            <a:xfrm flipV="1">
              <a:off x="3744" y="720"/>
              <a:ext cx="96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099" name="Line 11"/>
            <p:cNvSpPr>
              <a:spLocks noChangeShapeType="1"/>
            </p:cNvSpPr>
            <p:nvPr/>
          </p:nvSpPr>
          <p:spPr bwMode="auto">
            <a:xfrm>
              <a:off x="4224" y="72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0" name="Line 12"/>
            <p:cNvSpPr>
              <a:spLocks noChangeShapeType="1"/>
            </p:cNvSpPr>
            <p:nvPr/>
          </p:nvSpPr>
          <p:spPr bwMode="auto">
            <a:xfrm flipV="1">
              <a:off x="3744" y="912"/>
              <a:ext cx="96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1" name="Line 13"/>
            <p:cNvSpPr>
              <a:spLocks noChangeShapeType="1"/>
            </p:cNvSpPr>
            <p:nvPr/>
          </p:nvSpPr>
          <p:spPr bwMode="auto">
            <a:xfrm flipV="1">
              <a:off x="3744" y="1056"/>
              <a:ext cx="96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2" name="Line 14"/>
            <p:cNvSpPr>
              <a:spLocks noChangeShapeType="1"/>
            </p:cNvSpPr>
            <p:nvPr/>
          </p:nvSpPr>
          <p:spPr bwMode="auto">
            <a:xfrm flipV="1">
              <a:off x="3936" y="720"/>
              <a:ext cx="576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3" name="Line 15"/>
            <p:cNvSpPr>
              <a:spLocks noChangeShapeType="1"/>
            </p:cNvSpPr>
            <p:nvPr/>
          </p:nvSpPr>
          <p:spPr bwMode="auto">
            <a:xfrm flipV="1">
              <a:off x="4080" y="720"/>
              <a:ext cx="28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4" name="Line 16"/>
            <p:cNvSpPr>
              <a:spLocks noChangeShapeType="1"/>
            </p:cNvSpPr>
            <p:nvPr/>
          </p:nvSpPr>
          <p:spPr bwMode="auto">
            <a:xfrm>
              <a:off x="4080" y="720"/>
              <a:ext cx="288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5" name="Line 17"/>
            <p:cNvSpPr>
              <a:spLocks noChangeShapeType="1"/>
            </p:cNvSpPr>
            <p:nvPr/>
          </p:nvSpPr>
          <p:spPr bwMode="auto">
            <a:xfrm>
              <a:off x="3936" y="720"/>
              <a:ext cx="576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6" name="Line 18"/>
            <p:cNvSpPr>
              <a:spLocks noChangeShapeType="1"/>
            </p:cNvSpPr>
            <p:nvPr/>
          </p:nvSpPr>
          <p:spPr bwMode="auto">
            <a:xfrm>
              <a:off x="3744" y="912"/>
              <a:ext cx="96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07" name="Line 19"/>
            <p:cNvSpPr>
              <a:spLocks noChangeShapeType="1"/>
            </p:cNvSpPr>
            <p:nvPr/>
          </p:nvSpPr>
          <p:spPr bwMode="auto">
            <a:xfrm>
              <a:off x="3744" y="1056"/>
              <a:ext cx="96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</p:grpSp>
      <p:sp>
        <p:nvSpPr>
          <p:cNvPr id="345108" name="AutoShape 20"/>
          <p:cNvSpPr>
            <a:spLocks noChangeArrowheads="1"/>
          </p:cNvSpPr>
          <p:nvPr/>
        </p:nvSpPr>
        <p:spPr bwMode="auto">
          <a:xfrm>
            <a:off x="1676400" y="1828800"/>
            <a:ext cx="1447800" cy="785813"/>
          </a:xfrm>
          <a:prstGeom prst="homePlate">
            <a:avLst>
              <a:gd name="adj" fmla="val 22919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>
                <a:latin typeface="+mj-lt"/>
                <a:ea typeface="宋体" panose="02010600030101010101" pitchFamily="2" charset="-122"/>
                <a:cs typeface="Angsana New" pitchFamily="18" charset="-34"/>
              </a:rPr>
              <a:t>FFT2D</a:t>
            </a:r>
            <a:endParaRPr lang="en-US" sz="2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000">
                <a:latin typeface="+mj-lt"/>
                <a:ea typeface="宋体" panose="02010600030101010101" pitchFamily="2" charset="-122"/>
                <a:cs typeface="Angsana New" pitchFamily="18" charset="-34"/>
              </a:rPr>
              <a:t>+FFTSHIFT</a:t>
            </a:r>
            <a:endParaRPr lang="en-US" sz="20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5109" name="Text Box 21"/>
          <p:cNvSpPr txBox="1">
            <a:spLocks noChangeArrowheads="1"/>
          </p:cNvSpPr>
          <p:nvPr/>
        </p:nvSpPr>
        <p:spPr bwMode="auto">
          <a:xfrm>
            <a:off x="7065963" y="3252788"/>
            <a:ext cx="20415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Sum all pixels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in each area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5110" name="AutoShape 22"/>
          <p:cNvSpPr>
            <a:spLocks noChangeArrowheads="1"/>
          </p:cNvSpPr>
          <p:nvPr/>
        </p:nvSpPr>
        <p:spPr bwMode="auto">
          <a:xfrm>
            <a:off x="7751763" y="2947988"/>
            <a:ext cx="381000" cy="304800"/>
          </a:xfrm>
          <a:prstGeom prst="downArrow">
            <a:avLst>
              <a:gd name="adj1" fmla="val 50000"/>
              <a:gd name="adj2" fmla="val 5051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45111" name="Text Box 23"/>
          <p:cNvSpPr txBox="1">
            <a:spLocks noChangeArrowheads="1"/>
          </p:cNvSpPr>
          <p:nvPr/>
        </p:nvSpPr>
        <p:spPr bwMode="auto">
          <a:xfrm>
            <a:off x="2647950" y="3192463"/>
            <a:ext cx="245745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Divide into areas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by radius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pSp>
        <p:nvGrpSpPr>
          <p:cNvPr id="33803" name="Group 24"/>
          <p:cNvGrpSpPr/>
          <p:nvPr/>
        </p:nvGrpSpPr>
        <p:grpSpPr bwMode="auto">
          <a:xfrm>
            <a:off x="3103563" y="4014788"/>
            <a:ext cx="1524000" cy="1524000"/>
            <a:chOff x="1872" y="2400"/>
            <a:chExt cx="960" cy="960"/>
          </a:xfrm>
        </p:grpSpPr>
        <p:sp>
          <p:nvSpPr>
            <p:cNvPr id="345113" name="Rectangle 25"/>
            <p:cNvSpPr>
              <a:spLocks noChangeArrowheads="1"/>
            </p:cNvSpPr>
            <p:nvPr/>
          </p:nvSpPr>
          <p:spPr bwMode="auto">
            <a:xfrm>
              <a:off x="1872" y="2400"/>
              <a:ext cx="960" cy="96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+mj-lt"/>
                <a:ea typeface="宋体" panose="02010600030101010101" pitchFamily="2" charset="-122"/>
                <a:cs typeface="Angsana New" pitchFamily="18" charset="-34"/>
              </a:endParaRPr>
            </a:p>
          </p:txBody>
        </p:sp>
        <p:sp>
          <p:nvSpPr>
            <p:cNvPr id="345114" name="Oval 26"/>
            <p:cNvSpPr>
              <a:spLocks noChangeArrowheads="1"/>
            </p:cNvSpPr>
            <p:nvPr/>
          </p:nvSpPr>
          <p:spPr bwMode="auto">
            <a:xfrm>
              <a:off x="1920" y="2448"/>
              <a:ext cx="864" cy="86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15" name="Oval 27"/>
            <p:cNvSpPr>
              <a:spLocks noChangeArrowheads="1"/>
            </p:cNvSpPr>
            <p:nvPr/>
          </p:nvSpPr>
          <p:spPr bwMode="auto">
            <a:xfrm>
              <a:off x="2016" y="2544"/>
              <a:ext cx="672" cy="672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16" name="Oval 28"/>
            <p:cNvSpPr>
              <a:spLocks noChangeArrowheads="1"/>
            </p:cNvSpPr>
            <p:nvPr/>
          </p:nvSpPr>
          <p:spPr bwMode="auto">
            <a:xfrm>
              <a:off x="2112" y="2640"/>
              <a:ext cx="480" cy="48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17" name="Oval 29"/>
            <p:cNvSpPr>
              <a:spLocks noChangeArrowheads="1"/>
            </p:cNvSpPr>
            <p:nvPr/>
          </p:nvSpPr>
          <p:spPr bwMode="auto">
            <a:xfrm>
              <a:off x="2208" y="2736"/>
              <a:ext cx="288" cy="288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  <p:sp>
          <p:nvSpPr>
            <p:cNvPr id="345118" name="Oval 30"/>
            <p:cNvSpPr>
              <a:spLocks noChangeArrowheads="1"/>
            </p:cNvSpPr>
            <p:nvPr/>
          </p:nvSpPr>
          <p:spPr bwMode="auto">
            <a:xfrm>
              <a:off x="2304" y="2832"/>
              <a:ext cx="96" cy="96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  <a:ea typeface="宋体" panose="02010600030101010101" pitchFamily="2" charset="-122"/>
              </a:endParaRPr>
            </a:p>
          </p:txBody>
        </p:sp>
      </p:grpSp>
      <p:sp>
        <p:nvSpPr>
          <p:cNvPr id="345119" name="Text Box 31"/>
          <p:cNvSpPr txBox="1">
            <a:spLocks noChangeArrowheads="1"/>
          </p:cNvSpPr>
          <p:nvPr/>
        </p:nvSpPr>
        <p:spPr bwMode="auto">
          <a:xfrm>
            <a:off x="2951163" y="5919788"/>
            <a:ext cx="204152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Sum all pixels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in each area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5120" name="AutoShape 32"/>
          <p:cNvSpPr>
            <a:spLocks noChangeArrowheads="1"/>
          </p:cNvSpPr>
          <p:nvPr/>
        </p:nvSpPr>
        <p:spPr bwMode="auto">
          <a:xfrm>
            <a:off x="3636963" y="2947988"/>
            <a:ext cx="381000" cy="304800"/>
          </a:xfrm>
          <a:prstGeom prst="downArrow">
            <a:avLst>
              <a:gd name="adj1" fmla="val 50000"/>
              <a:gd name="adj2" fmla="val 5051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45121" name="AutoShape 33"/>
          <p:cNvSpPr>
            <a:spLocks noChangeArrowheads="1"/>
          </p:cNvSpPr>
          <p:nvPr/>
        </p:nvSpPr>
        <p:spPr bwMode="auto">
          <a:xfrm>
            <a:off x="3636963" y="5614988"/>
            <a:ext cx="381000" cy="304800"/>
          </a:xfrm>
          <a:prstGeom prst="downArrow">
            <a:avLst>
              <a:gd name="adj1" fmla="val 50000"/>
              <a:gd name="adj2" fmla="val 5051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  <p:graphicFrame>
        <p:nvGraphicFramePr>
          <p:cNvPr id="33807" name="Object 34"/>
          <p:cNvGraphicFramePr>
            <a:graphicFrameLocks noChangeAspect="1"/>
          </p:cNvGraphicFramePr>
          <p:nvPr/>
        </p:nvGraphicFramePr>
        <p:xfrm>
          <a:off x="5541963" y="5919788"/>
          <a:ext cx="195262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7" name="Equation" r:id="rId1" imgW="977900" imgH="431800" progId="Equation.3">
                  <p:embed/>
                </p:oleObj>
              </mc:Choice>
              <mc:Fallback>
                <p:oleObj name="Equation" r:id="rId1" imgW="977900" imgH="431800" progId="Equation.3">
                  <p:embed/>
                  <p:pic>
                    <p:nvPicPr>
                      <p:cNvPr id="0" name="图片 43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1963" y="5919788"/>
                        <a:ext cx="1952625" cy="862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23" name="AutoShape 35"/>
          <p:cNvSpPr>
            <a:spLocks noChangeArrowheads="1"/>
          </p:cNvSpPr>
          <p:nvPr/>
        </p:nvSpPr>
        <p:spPr bwMode="auto">
          <a:xfrm rot="-5400000">
            <a:off x="4894263" y="6262688"/>
            <a:ext cx="381000" cy="304800"/>
          </a:xfrm>
          <a:prstGeom prst="downArrow">
            <a:avLst>
              <a:gd name="adj1" fmla="val 50000"/>
              <a:gd name="adj2" fmla="val 5051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45124" name="AutoShape 36"/>
          <p:cNvSpPr>
            <a:spLocks noChangeArrowheads="1"/>
          </p:cNvSpPr>
          <p:nvPr/>
        </p:nvSpPr>
        <p:spPr bwMode="auto">
          <a:xfrm>
            <a:off x="7751763" y="4090988"/>
            <a:ext cx="381000" cy="304800"/>
          </a:xfrm>
          <a:prstGeom prst="downArrow">
            <a:avLst>
              <a:gd name="adj1" fmla="val 50000"/>
              <a:gd name="adj2" fmla="val 50519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+mj-lt"/>
              <a:ea typeface="宋体" panose="02010600030101010101" pitchFamily="2" charset="-122"/>
            </a:endParaRPr>
          </a:p>
        </p:txBody>
      </p:sp>
      <p:graphicFrame>
        <p:nvGraphicFramePr>
          <p:cNvPr id="33810" name="Object 37"/>
          <p:cNvGraphicFramePr>
            <a:graphicFrameLocks noChangeAspect="1"/>
          </p:cNvGraphicFramePr>
          <p:nvPr/>
        </p:nvGraphicFramePr>
        <p:xfrm>
          <a:off x="6964363" y="4535488"/>
          <a:ext cx="20034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Equation" r:id="rId3" imgW="1002665" imgH="444500" progId="Equation.3">
                  <p:embed/>
                </p:oleObj>
              </mc:Choice>
              <mc:Fallback>
                <p:oleObj name="Equation" r:id="rId3" imgW="1002665" imgH="444500" progId="Equation.3">
                  <p:embed/>
                  <p:pic>
                    <p:nvPicPr>
                      <p:cNvPr id="0" name="图片 430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3" y="4535488"/>
                        <a:ext cx="2003425" cy="8874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5126" name="Text Box 38"/>
          <p:cNvSpPr txBox="1">
            <a:spLocks noChangeArrowheads="1"/>
          </p:cNvSpPr>
          <p:nvPr/>
        </p:nvSpPr>
        <p:spPr bwMode="auto">
          <a:xfrm>
            <a:off x="228600" y="685800"/>
            <a:ext cx="38218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概念</a:t>
            </a:r>
            <a:r>
              <a:rPr 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: 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将</a:t>
            </a:r>
            <a:r>
              <a:rPr lang="en-US" altLang="zh-CN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2D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谱转换为</a:t>
            </a:r>
            <a:r>
              <a:rPr lang="en-US" altLang="zh-CN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1D</a:t>
            </a:r>
            <a:r>
              <a:rPr lang="zh-CN" alt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图形</a:t>
            </a:r>
            <a:endParaRPr lang="en-US" sz="2400" b="1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4" y="0"/>
            <a:ext cx="4103588" cy="407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936" y="0"/>
            <a:ext cx="1122362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60" y="2204864"/>
            <a:ext cx="4344988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022" y="4572620"/>
            <a:ext cx="1112838" cy="195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609600"/>
            <a:ext cx="4386263" cy="599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6116" name="Text Box 4"/>
          <p:cNvSpPr txBox="1">
            <a:spLocks noChangeArrowheads="1"/>
          </p:cNvSpPr>
          <p:nvPr/>
        </p:nvSpPr>
        <p:spPr bwMode="auto">
          <a:xfrm>
            <a:off x="7621588" y="6156325"/>
            <a:ext cx="16351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(Images from Rafael C.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 Gonzalez and Richard E. 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Wood, Digital Image 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Processing, 2</a:t>
            </a:r>
            <a:r>
              <a:rPr lang="en-US" sz="1000" baseline="30000"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1000">
                <a:latin typeface="+mj-lt"/>
                <a:ea typeface="宋体" panose="02010600030101010101" pitchFamily="2" charset="-122"/>
                <a:cs typeface="Angsana New" pitchFamily="18" charset="-34"/>
              </a:rPr>
              <a:t> Edition.</a:t>
            </a:r>
            <a:endParaRPr lang="en-US" sz="10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17" name="Text Box 5"/>
          <p:cNvSpPr txBox="1">
            <a:spLocks noChangeArrowheads="1"/>
          </p:cNvSpPr>
          <p:nvPr/>
        </p:nvSpPr>
        <p:spPr bwMode="auto">
          <a:xfrm>
            <a:off x="1204913" y="914400"/>
            <a:ext cx="122713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Original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image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18" name="Text Box 6"/>
          <p:cNvSpPr txBox="1">
            <a:spLocks noChangeArrowheads="1"/>
          </p:cNvSpPr>
          <p:nvPr/>
        </p:nvSpPr>
        <p:spPr bwMode="auto">
          <a:xfrm>
            <a:off x="6781800" y="990600"/>
            <a:ext cx="19462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2D Spectrum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(Fourier Tr.)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19" name="Text Box 7"/>
          <p:cNvSpPr txBox="1">
            <a:spLocks noChangeArrowheads="1"/>
          </p:cNvSpPr>
          <p:nvPr/>
        </p:nvSpPr>
        <p:spPr bwMode="auto">
          <a:xfrm>
            <a:off x="1050925" y="3089275"/>
            <a:ext cx="7032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S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(</a:t>
            </a: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r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)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20" name="Text Box 8"/>
          <p:cNvSpPr txBox="1">
            <a:spLocks noChangeArrowheads="1"/>
          </p:cNvSpPr>
          <p:nvPr/>
        </p:nvSpPr>
        <p:spPr bwMode="auto">
          <a:xfrm>
            <a:off x="6934200" y="3194050"/>
            <a:ext cx="763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S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(</a:t>
            </a: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q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)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21" name="Text Box 9"/>
          <p:cNvSpPr txBox="1">
            <a:spLocks noChangeArrowheads="1"/>
          </p:cNvSpPr>
          <p:nvPr/>
        </p:nvSpPr>
        <p:spPr bwMode="auto">
          <a:xfrm>
            <a:off x="1039813" y="5181600"/>
            <a:ext cx="125253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Another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 algn="ctr"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image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46122" name="Text Box 10"/>
          <p:cNvSpPr txBox="1">
            <a:spLocks noChangeArrowheads="1"/>
          </p:cNvSpPr>
          <p:nvPr/>
        </p:nvSpPr>
        <p:spPr bwMode="auto">
          <a:xfrm>
            <a:off x="6781800" y="5257800"/>
            <a:ext cx="190500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Another </a:t>
            </a: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S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(</a:t>
            </a:r>
            <a:r>
              <a:rPr lang="en-US" sz="2400" i="1">
                <a:latin typeface="+mj-lt"/>
                <a:ea typeface="宋体" panose="02010600030101010101" pitchFamily="2" charset="-122"/>
                <a:cs typeface="Angsana New" pitchFamily="18" charset="-34"/>
              </a:rPr>
              <a:t>q</a:t>
            </a: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)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676289" y="51127"/>
            <a:ext cx="37914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纹理描述的傅里叶方法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Text Box 2"/>
          <p:cNvSpPr txBox="1">
            <a:spLocks noChangeArrowheads="1"/>
          </p:cNvSpPr>
          <p:nvPr/>
        </p:nvSpPr>
        <p:spPr bwMode="auto">
          <a:xfrm>
            <a:off x="3553933" y="38100"/>
            <a:ext cx="20361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2D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函数的矩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533400" y="1042988"/>
          <a:ext cx="30432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2" name="Equation" r:id="rId1" imgW="1524000" imgH="355600" progId="Equation.3">
                  <p:embed/>
                </p:oleObj>
              </mc:Choice>
              <mc:Fallback>
                <p:oleObj name="Equation" r:id="rId1" imgW="1524000" imgH="355600" progId="Equation.3">
                  <p:embed/>
                  <p:pic>
                    <p:nvPicPr>
                      <p:cNvPr id="0" name="图片 40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042988"/>
                        <a:ext cx="3043238" cy="709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4051300" y="966788"/>
          <a:ext cx="103981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3" name="Equation" r:id="rId3" imgW="520700" imgH="431800" progId="Equation.3">
                  <p:embed/>
                </p:oleObj>
              </mc:Choice>
              <mc:Fallback>
                <p:oleObj name="Equation" r:id="rId3" imgW="520700" imgH="431800" progId="Equation.3">
                  <p:embed/>
                  <p:pic>
                    <p:nvPicPr>
                      <p:cNvPr id="0" name="图片 40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300" y="966788"/>
                        <a:ext cx="1039813" cy="862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5"/>
          <p:cNvGraphicFramePr>
            <a:graphicFrameLocks noChangeAspect="1"/>
          </p:cNvGraphicFramePr>
          <p:nvPr/>
        </p:nvGraphicFramePr>
        <p:xfrm>
          <a:off x="5399088" y="954088"/>
          <a:ext cx="12160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4" name="公式" r:id="rId5" imgW="14630400" imgH="10668000" progId="Equation.3">
                  <p:embed/>
                </p:oleObj>
              </mc:Choice>
              <mc:Fallback>
                <p:oleObj name="公式" r:id="rId5" imgW="14630400" imgH="10668000" progId="Equation.3">
                  <p:embed/>
                  <p:pic>
                    <p:nvPicPr>
                      <p:cNvPr id="0" name="图片 40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088" y="954088"/>
                        <a:ext cx="1216025" cy="8874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533400" y="2514600"/>
          <a:ext cx="441325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5" name="Equation" r:id="rId7" imgW="2209800" imgH="355600" progId="Equation.3">
                  <p:embed/>
                </p:oleObj>
              </mc:Choice>
              <mc:Fallback>
                <p:oleObj name="Equation" r:id="rId7" imgW="2209800" imgH="355600" progId="Equation.3">
                  <p:embed/>
                  <p:pic>
                    <p:nvPicPr>
                      <p:cNvPr id="0" name="图片 40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514600"/>
                        <a:ext cx="4413250" cy="7096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560388" y="3657600"/>
          <a:ext cx="11922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6" name="Equation" r:id="rId9" imgW="596900" imgH="228600" progId="Equation.3">
                  <p:embed/>
                </p:oleObj>
              </mc:Choice>
              <mc:Fallback>
                <p:oleObj name="Equation" r:id="rId9" imgW="596900" imgH="228600" progId="Equation.3">
                  <p:embed/>
                  <p:pic>
                    <p:nvPicPr>
                      <p:cNvPr id="0" name="图片 40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88" y="3657600"/>
                        <a:ext cx="1192212" cy="4556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8"/>
          <p:cNvGraphicFramePr>
            <a:graphicFrameLocks noChangeAspect="1"/>
          </p:cNvGraphicFramePr>
          <p:nvPr/>
        </p:nvGraphicFramePr>
        <p:xfrm>
          <a:off x="2362200" y="3657600"/>
          <a:ext cx="16224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7" name="Equation" r:id="rId11" imgW="812165" imgH="228600" progId="Equation.3">
                  <p:embed/>
                </p:oleObj>
              </mc:Choice>
              <mc:Fallback>
                <p:oleObj name="Equation" r:id="rId11" imgW="812165" imgH="228600" progId="Equation.3">
                  <p:embed/>
                  <p:pic>
                    <p:nvPicPr>
                      <p:cNvPr id="0" name="图片 40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657600"/>
                        <a:ext cx="1622425" cy="4556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9" name="Object 9"/>
          <p:cNvGraphicFramePr>
            <a:graphicFrameLocks noChangeAspect="1"/>
          </p:cNvGraphicFramePr>
          <p:nvPr/>
        </p:nvGraphicFramePr>
        <p:xfrm>
          <a:off x="609600" y="4268788"/>
          <a:ext cx="3549650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8" name="Equation" r:id="rId13" imgW="1778000" imgH="228600" progId="Equation.3">
                  <p:embed/>
                </p:oleObj>
              </mc:Choice>
              <mc:Fallback>
                <p:oleObj name="Equation" r:id="rId13" imgW="1778000" imgH="228600" progId="Equation.3">
                  <p:embed/>
                  <p:pic>
                    <p:nvPicPr>
                      <p:cNvPr id="0" name="图片 40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268788"/>
                        <a:ext cx="3549650" cy="455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10"/>
          <p:cNvGraphicFramePr>
            <a:graphicFrameLocks noChangeAspect="1"/>
          </p:cNvGraphicFramePr>
          <p:nvPr/>
        </p:nvGraphicFramePr>
        <p:xfrm>
          <a:off x="609600" y="4878388"/>
          <a:ext cx="20542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9" name="Equation" r:id="rId15" imgW="1028700" imgH="228600" progId="Equation.3">
                  <p:embed/>
                </p:oleObj>
              </mc:Choice>
              <mc:Fallback>
                <p:oleObj name="Equation" r:id="rId15" imgW="1028700" imgH="228600" progId="Equation.3">
                  <p:embed/>
                  <p:pic>
                    <p:nvPicPr>
                      <p:cNvPr id="0" name="图片 40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878388"/>
                        <a:ext cx="2054225" cy="455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1" name="Object 11"/>
          <p:cNvGraphicFramePr>
            <a:graphicFrameLocks noChangeAspect="1"/>
          </p:cNvGraphicFramePr>
          <p:nvPr/>
        </p:nvGraphicFramePr>
        <p:xfrm>
          <a:off x="2819400" y="4878388"/>
          <a:ext cx="205422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0" name="Equation" r:id="rId17" imgW="1028700" imgH="228600" progId="Equation.3">
                  <p:embed/>
                </p:oleObj>
              </mc:Choice>
              <mc:Fallback>
                <p:oleObj name="Equation" r:id="rId17" imgW="1028700" imgH="228600" progId="Equation.3">
                  <p:embed/>
                  <p:pic>
                    <p:nvPicPr>
                      <p:cNvPr id="0" name="图片 40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78388"/>
                        <a:ext cx="2054225" cy="4556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2" name="Object 12"/>
          <p:cNvGraphicFramePr>
            <a:graphicFrameLocks noChangeAspect="1"/>
          </p:cNvGraphicFramePr>
          <p:nvPr/>
        </p:nvGraphicFramePr>
        <p:xfrm>
          <a:off x="609600" y="5462588"/>
          <a:ext cx="41592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1" name="Equation" r:id="rId19" imgW="2082800" imgH="241300" progId="Equation.3">
                  <p:embed/>
                </p:oleObj>
              </mc:Choice>
              <mc:Fallback>
                <p:oleObj name="Equation" r:id="rId19" imgW="2082800" imgH="241300" progId="Equation.3">
                  <p:embed/>
                  <p:pic>
                    <p:nvPicPr>
                      <p:cNvPr id="0" name="图片 40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462588"/>
                        <a:ext cx="4159250" cy="481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3" name="Object 13"/>
          <p:cNvGraphicFramePr>
            <a:graphicFrameLocks noChangeAspect="1"/>
          </p:cNvGraphicFramePr>
          <p:nvPr/>
        </p:nvGraphicFramePr>
        <p:xfrm>
          <a:off x="596900" y="6072188"/>
          <a:ext cx="41846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2" name="Equation" r:id="rId21" imgW="2095500" imgH="241300" progId="Equation.3">
                  <p:embed/>
                </p:oleObj>
              </mc:Choice>
              <mc:Fallback>
                <p:oleObj name="Equation" r:id="rId21" imgW="2095500" imgH="241300" progId="Equation.3">
                  <p:embed/>
                  <p:pic>
                    <p:nvPicPr>
                      <p:cNvPr id="0" name="图片 40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6072188"/>
                        <a:ext cx="4184650" cy="481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4" name="Object 14"/>
          <p:cNvGraphicFramePr>
            <a:graphicFrameLocks noChangeAspect="1"/>
          </p:cNvGraphicFramePr>
          <p:nvPr/>
        </p:nvGraphicFramePr>
        <p:xfrm>
          <a:off x="5334000" y="5462588"/>
          <a:ext cx="33226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3" name="Equation" r:id="rId23" imgW="1663700" imgH="241300" progId="Equation.3">
                  <p:embed/>
                </p:oleObj>
              </mc:Choice>
              <mc:Fallback>
                <p:oleObj name="Equation" r:id="rId23" imgW="1663700" imgH="241300" progId="Equation.3">
                  <p:embed/>
                  <p:pic>
                    <p:nvPicPr>
                      <p:cNvPr id="0" name="图片 405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5462588"/>
                        <a:ext cx="3322638" cy="481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5" name="Object 15"/>
          <p:cNvGraphicFramePr>
            <a:graphicFrameLocks noChangeAspect="1"/>
          </p:cNvGraphicFramePr>
          <p:nvPr/>
        </p:nvGraphicFramePr>
        <p:xfrm>
          <a:off x="5334000" y="6072188"/>
          <a:ext cx="3322638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64" name="Equation" r:id="rId25" imgW="1663700" imgH="241300" progId="Equation.3">
                  <p:embed/>
                </p:oleObj>
              </mc:Choice>
              <mc:Fallback>
                <p:oleObj name="Equation" r:id="rId25" imgW="1663700" imgH="241300" progId="Equation.3">
                  <p:embed/>
                  <p:pic>
                    <p:nvPicPr>
                      <p:cNvPr id="0" name="图片 405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6072188"/>
                        <a:ext cx="3322638" cy="4810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52" name="Text Box 16"/>
          <p:cNvSpPr txBox="1">
            <a:spLocks noChangeArrowheads="1"/>
          </p:cNvSpPr>
          <p:nvPr/>
        </p:nvSpPr>
        <p:spPr bwMode="auto">
          <a:xfrm>
            <a:off x="365125" y="574675"/>
            <a:ext cx="4359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The moment of order </a:t>
            </a:r>
            <a:r>
              <a:rPr lang="en-US" sz="2400" b="1" i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p</a:t>
            </a: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 + </a:t>
            </a:r>
            <a:r>
              <a:rPr lang="en-US" sz="2400" b="1" i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q</a:t>
            </a:r>
            <a:endParaRPr lang="en-US" sz="2400" b="1" i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47153" name="Text Box 17"/>
          <p:cNvSpPr txBox="1">
            <a:spLocks noChangeArrowheads="1"/>
          </p:cNvSpPr>
          <p:nvPr/>
        </p:nvSpPr>
        <p:spPr bwMode="auto">
          <a:xfrm>
            <a:off x="533400" y="1905000"/>
            <a:ext cx="56880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accent2"/>
                </a:solidFill>
                <a:latin typeface="+mj-lt"/>
                <a:cs typeface="Angsana New" pitchFamily="18" charset="-34"/>
              </a:rPr>
              <a:t>The central moments of order </a:t>
            </a:r>
            <a:r>
              <a:rPr lang="en-US" sz="2400" b="1" i="1">
                <a:solidFill>
                  <a:schemeClr val="accent2"/>
                </a:solidFill>
                <a:latin typeface="+mj-lt"/>
                <a:cs typeface="Angsana New" pitchFamily="18" charset="-34"/>
              </a:rPr>
              <a:t>p</a:t>
            </a:r>
            <a:r>
              <a:rPr lang="en-US" sz="2400" b="1">
                <a:solidFill>
                  <a:schemeClr val="accent2"/>
                </a:solidFill>
                <a:latin typeface="+mj-lt"/>
                <a:cs typeface="Angsana New" pitchFamily="18" charset="-34"/>
              </a:rPr>
              <a:t> + </a:t>
            </a:r>
            <a:r>
              <a:rPr lang="en-US" sz="2400" b="1" i="1">
                <a:solidFill>
                  <a:schemeClr val="accent2"/>
                </a:solidFill>
                <a:latin typeface="+mj-lt"/>
                <a:cs typeface="Angsana New" pitchFamily="18" charset="-34"/>
              </a:rPr>
              <a:t>q</a:t>
            </a:r>
            <a:endParaRPr lang="en-US" sz="2400" b="1" i="1">
              <a:solidFill>
                <a:schemeClr val="accent2"/>
              </a:solidFill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661988" y="1246188"/>
          <a:ext cx="124142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1" name="Equation" r:id="rId1" imgW="622300" imgH="444500" progId="Equation.3">
                  <p:embed/>
                </p:oleObj>
              </mc:Choice>
              <mc:Fallback>
                <p:oleObj name="Equation" r:id="rId1" imgW="622300" imgH="444500" progId="Equation.3">
                  <p:embed/>
                  <p:pic>
                    <p:nvPicPr>
                      <p:cNvPr id="0" name="图片 413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1246188"/>
                        <a:ext cx="1241425" cy="8874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4" name="Text Box 4"/>
          <p:cNvSpPr txBox="1">
            <a:spLocks noChangeArrowheads="1"/>
          </p:cNvSpPr>
          <p:nvPr/>
        </p:nvSpPr>
        <p:spPr bwMode="auto">
          <a:xfrm>
            <a:off x="2574925" y="1452563"/>
            <a:ext cx="10175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cs typeface="Angsana New" pitchFamily="18" charset="-34"/>
              </a:rPr>
              <a:t>where</a:t>
            </a:r>
            <a:endParaRPr lang="en-US" sz="2400">
              <a:latin typeface="+mj-lt"/>
              <a:cs typeface="Angsana New" pitchFamily="18" charset="-34"/>
            </a:endParaRP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3609975" y="1309688"/>
          <a:ext cx="164782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2" name="Equation" r:id="rId3" imgW="825500" imgH="393700" progId="Equation.3">
                  <p:embed/>
                </p:oleObj>
              </mc:Choice>
              <mc:Fallback>
                <p:oleObj name="Equation" r:id="rId3" imgW="825500" imgH="393700" progId="Equation.3">
                  <p:embed/>
                  <p:pic>
                    <p:nvPicPr>
                      <p:cNvPr id="0" name="图片 413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1309688"/>
                        <a:ext cx="1647825" cy="785812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166" name="Text Box 6"/>
          <p:cNvSpPr txBox="1">
            <a:spLocks noChangeArrowheads="1"/>
          </p:cNvSpPr>
          <p:nvPr/>
        </p:nvSpPr>
        <p:spPr bwMode="auto">
          <a:xfrm>
            <a:off x="152400" y="685800"/>
            <a:ext cx="75009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The normalized central moments of order </a:t>
            </a:r>
            <a:r>
              <a:rPr lang="en-US" sz="2400" b="1" i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p</a:t>
            </a:r>
            <a:r>
              <a:rPr lang="en-US" sz="24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 + </a:t>
            </a:r>
            <a:r>
              <a:rPr lang="en-US" sz="2400" b="1" i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q</a:t>
            </a:r>
            <a:endParaRPr lang="en-US" sz="2400" b="1" i="1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48167" name="Text Box 7"/>
          <p:cNvSpPr txBox="1">
            <a:spLocks noChangeArrowheads="1"/>
          </p:cNvSpPr>
          <p:nvPr/>
        </p:nvSpPr>
        <p:spPr bwMode="auto">
          <a:xfrm>
            <a:off x="304800" y="2362200"/>
            <a:ext cx="90106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Invariant moments: independent of rotation, translation,</a:t>
            </a:r>
            <a:endParaRPr lang="en-US" sz="24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 scaling, and reflection</a:t>
            </a:r>
            <a:endParaRPr lang="en-US" sz="2400" b="1" i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</p:txBody>
      </p:sp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457200" y="3200400"/>
          <a:ext cx="15970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3" name="Equation" r:id="rId5" imgW="800100" imgH="228600" progId="Equation.3">
                  <p:embed/>
                </p:oleObj>
              </mc:Choice>
              <mc:Fallback>
                <p:oleObj name="Equation" r:id="rId5" imgW="800100" imgH="228600" progId="Equation.3">
                  <p:embed/>
                  <p:pic>
                    <p:nvPicPr>
                      <p:cNvPr id="0" name="图片 413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00400"/>
                        <a:ext cx="1597025" cy="4556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2514600" y="3200400"/>
          <a:ext cx="26860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4" name="Equation" r:id="rId7" imgW="1345565" imgH="254000" progId="Equation.3">
                  <p:embed/>
                </p:oleObj>
              </mc:Choice>
              <mc:Fallback>
                <p:oleObj name="Equation" r:id="rId7" imgW="1345565" imgH="254000" progId="Equation.3">
                  <p:embed/>
                  <p:pic>
                    <p:nvPicPr>
                      <p:cNvPr id="0" name="图片 413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200400"/>
                        <a:ext cx="2686050" cy="5064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10"/>
          <p:cNvGraphicFramePr>
            <a:graphicFrameLocks noChangeAspect="1"/>
          </p:cNvGraphicFramePr>
          <p:nvPr/>
        </p:nvGraphicFramePr>
        <p:xfrm>
          <a:off x="457200" y="3810000"/>
          <a:ext cx="37258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5" name="Equation" r:id="rId9" imgW="1866265" imgH="254000" progId="Equation.3">
                  <p:embed/>
                </p:oleObj>
              </mc:Choice>
              <mc:Fallback>
                <p:oleObj name="Equation" r:id="rId9" imgW="1866265" imgH="254000" progId="Equation.3">
                  <p:embed/>
                  <p:pic>
                    <p:nvPicPr>
                      <p:cNvPr id="0" name="图片 413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810000"/>
                        <a:ext cx="3725863" cy="5064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5" name="Object 11"/>
          <p:cNvGraphicFramePr>
            <a:graphicFrameLocks noChangeAspect="1"/>
          </p:cNvGraphicFramePr>
          <p:nvPr/>
        </p:nvGraphicFramePr>
        <p:xfrm>
          <a:off x="4343400" y="3810000"/>
          <a:ext cx="34734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6" name="Equation" r:id="rId11" imgW="1739900" imgH="254000" progId="Equation.3">
                  <p:embed/>
                </p:oleObj>
              </mc:Choice>
              <mc:Fallback>
                <p:oleObj name="Equation" r:id="rId11" imgW="1739900" imgH="254000" progId="Equation.3">
                  <p:embed/>
                  <p:pic>
                    <p:nvPicPr>
                      <p:cNvPr id="0" name="图片 413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810000"/>
                        <a:ext cx="3473450" cy="50641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12"/>
          <p:cNvGraphicFramePr>
            <a:graphicFrameLocks noChangeAspect="1"/>
          </p:cNvGraphicFramePr>
          <p:nvPr/>
        </p:nvGraphicFramePr>
        <p:xfrm>
          <a:off x="426312" y="4376737"/>
          <a:ext cx="732790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7" name="公式" r:id="rId13" imgW="88087200" imgH="13411200" progId="Equation.3">
                  <p:embed/>
                </p:oleObj>
              </mc:Choice>
              <mc:Fallback>
                <p:oleObj name="公式" r:id="rId13" imgW="88087200" imgH="13411200" progId="Equation.3">
                  <p:embed/>
                  <p:pic>
                    <p:nvPicPr>
                      <p:cNvPr id="0" name="图片 413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312" y="4376737"/>
                        <a:ext cx="7327900" cy="1114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13"/>
          <p:cNvGraphicFramePr>
            <a:graphicFrameLocks noChangeAspect="1"/>
          </p:cNvGraphicFramePr>
          <p:nvPr/>
        </p:nvGraphicFramePr>
        <p:xfrm>
          <a:off x="457200" y="5588000"/>
          <a:ext cx="50196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8" name="Equation" r:id="rId15" imgW="2514600" imgH="482600" progId="Equation.3">
                  <p:embed/>
                </p:oleObj>
              </mc:Choice>
              <mc:Fallback>
                <p:oleObj name="Equation" r:id="rId15" imgW="2514600" imgH="482600" progId="Equation.3">
                  <p:embed/>
                  <p:pic>
                    <p:nvPicPr>
                      <p:cNvPr id="0" name="图片 413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588000"/>
                        <a:ext cx="5019675" cy="962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193259" y="38100"/>
            <a:ext cx="27574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2D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函数的不变矩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49"/>
          <a:stretch>
            <a:fillRect/>
          </a:stretch>
        </p:blipFill>
        <p:spPr bwMode="auto">
          <a:xfrm>
            <a:off x="3048000" y="1281113"/>
            <a:ext cx="511016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6507163" y="6473825"/>
            <a:ext cx="2725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pitchFamily="18" charset="-34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0" r="23476" b="66251"/>
          <a:stretch>
            <a:fillRect/>
          </a:stretch>
        </p:blipFill>
        <p:spPr bwMode="auto">
          <a:xfrm>
            <a:off x="484188" y="1281113"/>
            <a:ext cx="2640012" cy="264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573088" y="1357313"/>
            <a:ext cx="2322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Angsana New" pitchFamily="18" charset="-34"/>
              </a:rPr>
              <a:t>1. Original image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505200" y="1357313"/>
            <a:ext cx="1579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Angsana New" pitchFamily="18" charset="-34"/>
              </a:rPr>
              <a:t>2. Half size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6096000" y="1281113"/>
            <a:ext cx="158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cs typeface="Angsana New" pitchFamily="18" charset="-34"/>
              </a:rPr>
              <a:t>3. Mirrored</a:t>
            </a:r>
            <a:endParaRPr lang="en-US" altLang="zh-CN" sz="2400">
              <a:solidFill>
                <a:schemeClr val="bg1"/>
              </a:solidFill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214688" y="3921125"/>
            <a:ext cx="2220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cs typeface="Angsana New" pitchFamily="18" charset="-34"/>
              </a:rPr>
              <a:t>4. Rotated  2 degree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5640388" y="3932238"/>
            <a:ext cx="22844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bg1"/>
                </a:solidFill>
                <a:latin typeface="Times New Roman" panose="02020603050405020304" pitchFamily="18" charset="0"/>
                <a:cs typeface="Angsana New" pitchFamily="18" charset="-34"/>
              </a:rPr>
              <a:t>5. Rotated 45 degree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193259" y="38100"/>
            <a:ext cx="27574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2D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函数的不变矩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800" y="476672"/>
            <a:ext cx="3888432" cy="32434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071" y="4005064"/>
            <a:ext cx="5101890" cy="20799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50"/>
          <a:stretch>
            <a:fillRect/>
          </a:stretch>
        </p:blipFill>
        <p:spPr bwMode="auto">
          <a:xfrm>
            <a:off x="266700" y="1920875"/>
            <a:ext cx="8610600" cy="271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0211" name="Text Box 3"/>
          <p:cNvSpPr txBox="1">
            <a:spLocks noChangeArrowheads="1"/>
          </p:cNvSpPr>
          <p:nvPr/>
        </p:nvSpPr>
        <p:spPr bwMode="auto">
          <a:xfrm>
            <a:off x="6180138" y="6437313"/>
            <a:ext cx="29527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latin typeface="+mj-lt"/>
                <a:cs typeface="Angsana New" pitchFamily="18" charset="-34"/>
              </a:rPr>
              <a:t>(Images from Rafael C. Gonzalez and Richard E. </a:t>
            </a:r>
            <a:endParaRPr lang="en-US" sz="10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 dirty="0">
                <a:latin typeface="+mj-lt"/>
                <a:cs typeface="Angsana New" pitchFamily="18" charset="-34"/>
              </a:rPr>
              <a:t>Wood, Digital Image Processing, 2</a:t>
            </a:r>
            <a:r>
              <a:rPr lang="en-US" sz="1000" baseline="30000" dirty="0">
                <a:latin typeface="+mj-lt"/>
                <a:cs typeface="Angsana New" pitchFamily="18" charset="-34"/>
              </a:rPr>
              <a:t>nd</a:t>
            </a:r>
            <a:r>
              <a:rPr lang="en-US" sz="1000" dirty="0">
                <a:latin typeface="+mj-lt"/>
                <a:cs typeface="Angsana New" pitchFamily="18" charset="-34"/>
              </a:rPr>
              <a:t> Edition.</a:t>
            </a:r>
            <a:endParaRPr lang="en-US" sz="1000" dirty="0">
              <a:latin typeface="+mj-lt"/>
              <a:cs typeface="Angsana New" pitchFamily="18" charset="-34"/>
            </a:endParaRPr>
          </a:p>
        </p:txBody>
      </p:sp>
      <p:sp>
        <p:nvSpPr>
          <p:cNvPr id="350212" name="Text Box 4"/>
          <p:cNvSpPr txBox="1">
            <a:spLocks noChangeArrowheads="1"/>
          </p:cNvSpPr>
          <p:nvPr/>
        </p:nvSpPr>
        <p:spPr bwMode="auto">
          <a:xfrm>
            <a:off x="1241425" y="1387475"/>
            <a:ext cx="7962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Invariant moments of images in the previous slide</a:t>
            </a:r>
            <a:endParaRPr lang="en-US" sz="2400" b="1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50214" name="Text Box 6"/>
          <p:cNvSpPr txBox="1">
            <a:spLocks noChangeArrowheads="1"/>
          </p:cNvSpPr>
          <p:nvPr/>
        </p:nvSpPr>
        <p:spPr bwMode="auto">
          <a:xfrm>
            <a:off x="-36513" y="4816475"/>
            <a:ext cx="9073009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      Invariant moments are independent of rotation, translation, scaling, and reflection</a:t>
            </a:r>
            <a:endParaRPr lang="en-US" sz="2400" b="1" i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1760" y="1763524"/>
            <a:ext cx="646331" cy="369332"/>
          </a:xfrm>
          <a:prstGeom prst="rect">
            <a:avLst/>
          </a:prstGeom>
          <a:solidFill>
            <a:srgbClr val="00CC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原图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616407" y="1757952"/>
            <a:ext cx="646331" cy="369332"/>
          </a:xfrm>
          <a:prstGeom prst="rect">
            <a:avLst/>
          </a:prstGeom>
          <a:solidFill>
            <a:srgbClr val="00CC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缩小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99709" y="1757952"/>
            <a:ext cx="646331" cy="369332"/>
          </a:xfrm>
          <a:prstGeom prst="rect">
            <a:avLst/>
          </a:prstGeom>
          <a:solidFill>
            <a:srgbClr val="00CC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镜像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180138" y="1757952"/>
            <a:ext cx="646331" cy="369332"/>
          </a:xfrm>
          <a:prstGeom prst="rect">
            <a:avLst/>
          </a:prstGeom>
          <a:solidFill>
            <a:srgbClr val="00CC0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旋转</a:t>
            </a:r>
            <a:endParaRPr lang="zh-CN" altLang="en-US" dirty="0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193259" y="38100"/>
            <a:ext cx="27574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2D</a:t>
            </a: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 panose="020B0604020202020204" pitchFamily="34" charset="0"/>
              </a:rPr>
              <a:t>函数的不变矩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1235" name="Text Box 3"/>
          <p:cNvSpPr txBox="1">
            <a:spLocks noChangeArrowheads="1"/>
          </p:cNvSpPr>
          <p:nvPr/>
        </p:nvSpPr>
        <p:spPr bwMode="auto">
          <a:xfrm>
            <a:off x="212725" y="692150"/>
            <a:ext cx="61895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990000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目的</a:t>
            </a:r>
            <a:r>
              <a:rPr lang="en-US" sz="2400" b="1" dirty="0">
                <a:solidFill>
                  <a:srgbClr val="990000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: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</a:t>
            </a:r>
            <a:r>
              <a:rPr lang="zh-CN" alt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减少维度的同时，尽量保留更多信息。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51236" name="Text Box 4"/>
          <p:cNvSpPr txBox="1">
            <a:spLocks noChangeArrowheads="1"/>
          </p:cNvSpPr>
          <p:nvPr/>
        </p:nvSpPr>
        <p:spPr bwMode="auto">
          <a:xfrm>
            <a:off x="165894" y="1610012"/>
            <a:ext cx="603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Let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51237" name="Text Box 5"/>
          <p:cNvSpPr txBox="1">
            <a:spLocks noChangeArrowheads="1"/>
          </p:cNvSpPr>
          <p:nvPr/>
        </p:nvSpPr>
        <p:spPr bwMode="auto">
          <a:xfrm>
            <a:off x="134144" y="2524412"/>
            <a:ext cx="1025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Mean: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51238" name="Text Box 6"/>
          <p:cNvSpPr txBox="1">
            <a:spLocks noChangeArrowheads="1"/>
          </p:cNvSpPr>
          <p:nvPr/>
        </p:nvSpPr>
        <p:spPr bwMode="auto">
          <a:xfrm>
            <a:off x="76200" y="5816600"/>
            <a:ext cx="26146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Covariance matrix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2501900" y="5689600"/>
          <a:ext cx="605631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4" name="Equation" r:id="rId1" imgW="3035300" imgH="431800" progId="Equation.3">
                  <p:embed/>
                </p:oleObj>
              </mc:Choice>
              <mc:Fallback>
                <p:oleObj name="Equation" r:id="rId1" imgW="3035300" imgH="431800" progId="Equation.3">
                  <p:embed/>
                  <p:pic>
                    <p:nvPicPr>
                      <p:cNvPr id="0" name="图片 461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5689600"/>
                        <a:ext cx="6056313" cy="863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02" b="33345"/>
          <a:stretch>
            <a:fillRect/>
          </a:stretch>
        </p:blipFill>
        <p:spPr bwMode="auto">
          <a:xfrm>
            <a:off x="2971800" y="1447800"/>
            <a:ext cx="60198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39945" name="Object 9"/>
          <p:cNvGraphicFramePr>
            <a:graphicFrameLocks noChangeAspect="1"/>
          </p:cNvGraphicFramePr>
          <p:nvPr/>
        </p:nvGraphicFramePr>
        <p:xfrm>
          <a:off x="1308894" y="1610012"/>
          <a:ext cx="276383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5" name="Equation" r:id="rId4" imgW="1384300" imgH="241300" progId="Equation.DSMT4">
                  <p:embed/>
                </p:oleObj>
              </mc:Choice>
              <mc:Fallback>
                <p:oleObj name="Equation" r:id="rId4" imgW="1384300" imgH="241300" progId="Equation.DSMT4">
                  <p:embed/>
                  <p:pic>
                    <p:nvPicPr>
                      <p:cNvPr id="0" name="图片 461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894" y="1610012"/>
                        <a:ext cx="2763837" cy="482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1253331" y="2372012"/>
          <a:ext cx="26844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6" name="Equation" r:id="rId6" imgW="1346200" imgH="431800" progId="Equation.DSMT4">
                  <p:embed/>
                </p:oleObj>
              </mc:Choice>
              <mc:Fallback>
                <p:oleObj name="Equation" r:id="rId6" imgW="1346200" imgH="431800" progId="Equation.DSMT4">
                  <p:embed/>
                  <p:pic>
                    <p:nvPicPr>
                      <p:cNvPr id="0" name="图片 46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331" y="2372012"/>
                        <a:ext cx="2684463" cy="863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5106988" y="3284538"/>
          <a:ext cx="2887662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5" name="Equation" r:id="rId1" imgW="34747200" imgH="22555200" progId="Equation.DSMT4">
                  <p:embed/>
                </p:oleObj>
              </mc:Choice>
              <mc:Fallback>
                <p:oleObj name="Equation" r:id="rId1" imgW="34747200" imgH="22555200" progId="Equation.DSMT4">
                  <p:embed/>
                  <p:pic>
                    <p:nvPicPr>
                      <p:cNvPr id="0" name="图片 47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6988" y="3284538"/>
                        <a:ext cx="2887662" cy="1879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0" name="Text Box 4"/>
          <p:cNvSpPr txBox="1">
            <a:spLocks noChangeArrowheads="1"/>
          </p:cNvSpPr>
          <p:nvPr/>
        </p:nvSpPr>
        <p:spPr bwMode="auto">
          <a:xfrm>
            <a:off x="381000" y="762000"/>
            <a:ext cx="6032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Let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40965" name="Object 5"/>
          <p:cNvGraphicFramePr>
            <a:graphicFrameLocks noChangeAspect="1"/>
          </p:cNvGraphicFramePr>
          <p:nvPr/>
        </p:nvGraphicFramePr>
        <p:xfrm>
          <a:off x="1600200" y="762000"/>
          <a:ext cx="1851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6" name="Equation" r:id="rId3" imgW="927100" imgH="228600" progId="Equation.3">
                  <p:embed/>
                </p:oleObj>
              </mc:Choice>
              <mc:Fallback>
                <p:oleObj name="Equation" r:id="rId3" imgW="927100" imgH="228600" progId="Equation.3">
                  <p:embed/>
                  <p:pic>
                    <p:nvPicPr>
                      <p:cNvPr id="0" name="图片 472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762000"/>
                        <a:ext cx="1851025" cy="457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2" name="Text Box 6"/>
          <p:cNvSpPr txBox="1">
            <a:spLocks noChangeArrowheads="1"/>
          </p:cNvSpPr>
          <p:nvPr/>
        </p:nvSpPr>
        <p:spPr bwMode="auto">
          <a:xfrm>
            <a:off x="441325" y="2906713"/>
            <a:ext cx="18875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Then we get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40967" name="Object 7"/>
          <p:cNvGraphicFramePr>
            <a:graphicFrameLocks noChangeAspect="1"/>
          </p:cNvGraphicFramePr>
          <p:nvPr/>
        </p:nvGraphicFramePr>
        <p:xfrm>
          <a:off x="1619250" y="3644900"/>
          <a:ext cx="18732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" name="Equation" r:id="rId5" imgW="939165" imgH="241300" progId="Equation.3">
                  <p:embed/>
                </p:oleObj>
              </mc:Choice>
              <mc:Fallback>
                <p:oleObj name="Equation" r:id="rId5" imgW="939165" imgH="241300" progId="Equation.3">
                  <p:embed/>
                  <p:pic>
                    <p:nvPicPr>
                      <p:cNvPr id="0" name="图片 47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644900"/>
                        <a:ext cx="1873250" cy="482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8"/>
          <p:cNvGraphicFramePr>
            <a:graphicFrameLocks noChangeAspect="1"/>
          </p:cNvGraphicFramePr>
          <p:nvPr/>
        </p:nvGraphicFramePr>
        <p:xfrm>
          <a:off x="1619250" y="4365625"/>
          <a:ext cx="167163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8" name="Equation" r:id="rId7" imgW="837565" imgH="254000" progId="Equation.3">
                  <p:embed/>
                </p:oleObj>
              </mc:Choice>
              <mc:Fallback>
                <p:oleObj name="Equation" r:id="rId7" imgW="837565" imgH="254000" progId="Equation.3">
                  <p:embed/>
                  <p:pic>
                    <p:nvPicPr>
                      <p:cNvPr id="0" name="图片 472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365625"/>
                        <a:ext cx="1671638" cy="508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5" name="Text Box 9"/>
          <p:cNvSpPr txBox="1">
            <a:spLocks noChangeArrowheads="1"/>
          </p:cNvSpPr>
          <p:nvPr/>
        </p:nvSpPr>
        <p:spPr bwMode="auto">
          <a:xfrm>
            <a:off x="3708400" y="4005263"/>
            <a:ext cx="6873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latin typeface="+mj-lt"/>
                <a:ea typeface="宋体" panose="02010600030101010101" pitchFamily="2" charset="-122"/>
                <a:cs typeface="Angsana New" pitchFamily="18" charset="-34"/>
              </a:rPr>
              <a:t>and</a:t>
            </a:r>
            <a:endParaRPr lang="en-US" sz="240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52266" name="Text Box 10"/>
          <p:cNvSpPr txBox="1">
            <a:spLocks noChangeArrowheads="1"/>
          </p:cNvSpPr>
          <p:nvPr/>
        </p:nvSpPr>
        <p:spPr bwMode="auto">
          <a:xfrm>
            <a:off x="671513" y="5357813"/>
            <a:ext cx="66626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Then elements of                              are uncorrelated. </a:t>
            </a:r>
            <a:endParaRPr lang="en-US" sz="2400" dirty="0">
              <a:solidFill>
                <a:schemeClr val="accent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40971" name="Object 11"/>
          <p:cNvGraphicFramePr>
            <a:graphicFrameLocks noChangeAspect="1"/>
          </p:cNvGraphicFramePr>
          <p:nvPr/>
        </p:nvGraphicFramePr>
        <p:xfrm>
          <a:off x="3125788" y="5392738"/>
          <a:ext cx="1851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9" name="Equation" r:id="rId9" imgW="927100" imgH="228600" progId="Equation.3">
                  <p:embed/>
                </p:oleObj>
              </mc:Choice>
              <mc:Fallback>
                <p:oleObj name="Equation" r:id="rId9" imgW="927100" imgH="228600" progId="Equation.3">
                  <p:embed/>
                  <p:pic>
                    <p:nvPicPr>
                      <p:cNvPr id="0" name="图片 47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5392738"/>
                        <a:ext cx="1851025" cy="4572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2268" name="Text Box 12"/>
          <p:cNvSpPr txBox="1">
            <a:spLocks noChangeArrowheads="1"/>
          </p:cNvSpPr>
          <p:nvPr/>
        </p:nvSpPr>
        <p:spPr bwMode="auto">
          <a:xfrm>
            <a:off x="476250" y="1412875"/>
            <a:ext cx="91440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Where A is created from eigenvectors of </a:t>
            </a:r>
            <a:r>
              <a:rPr lang="en-US" sz="2400" dirty="0" err="1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C</a:t>
            </a:r>
            <a:r>
              <a:rPr lang="en-US" sz="2400" baseline="-25000" dirty="0" err="1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x</a:t>
            </a: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 as follows</a:t>
            </a:r>
            <a:endParaRPr lang="en-US" sz="24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Row 1 contain the 1</a:t>
            </a:r>
            <a:r>
              <a:rPr lang="en-US" sz="2400" baseline="300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st</a:t>
            </a: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 eigenvector with the largest eigenvalue.</a:t>
            </a:r>
            <a:endParaRPr lang="en-US" sz="24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Row 2 contain the 2</a:t>
            </a:r>
            <a:r>
              <a:rPr lang="en-US" sz="2400" baseline="300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 eigenvector with the 2</a:t>
            </a:r>
            <a:r>
              <a:rPr lang="en-US" sz="2400" baseline="300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nd</a:t>
            </a: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 largest eigenvalue.</a:t>
            </a:r>
            <a:endParaRPr lang="en-US" sz="2400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			</a:t>
            </a:r>
            <a:r>
              <a:rPr 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….</a:t>
            </a:r>
            <a:endParaRPr lang="th-TH" altLang="zh-CN" sz="2400" b="1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3" name="Text Box 3"/>
          <p:cNvSpPr txBox="1">
            <a:spLocks noChangeArrowheads="1"/>
          </p:cNvSpPr>
          <p:nvPr/>
        </p:nvSpPr>
        <p:spPr bwMode="auto">
          <a:xfrm>
            <a:off x="376238" y="1490663"/>
            <a:ext cx="7526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Eigenvector and eigenvalue of Matrix </a:t>
            </a:r>
            <a:r>
              <a:rPr 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C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are defined as</a:t>
            </a:r>
            <a:endParaRPr lang="th-TH" altLang="zh-CN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sp>
        <p:nvSpPr>
          <p:cNvPr id="353284" name="Text Box 4"/>
          <p:cNvSpPr txBox="1">
            <a:spLocks noChangeArrowheads="1"/>
          </p:cNvSpPr>
          <p:nvPr/>
        </p:nvSpPr>
        <p:spPr bwMode="auto">
          <a:xfrm>
            <a:off x="395288" y="2117725"/>
            <a:ext cx="83375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Let </a:t>
            </a:r>
            <a:r>
              <a:rPr 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C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be a matrix of size </a:t>
            </a:r>
            <a:r>
              <a:rPr lang="en-US" sz="2400" dirty="0" err="1">
                <a:latin typeface="+mj-lt"/>
                <a:ea typeface="宋体" panose="02010600030101010101" pitchFamily="2" charset="-122"/>
                <a:cs typeface="Angsana New" pitchFamily="18" charset="-34"/>
              </a:rPr>
              <a:t>NxN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and </a:t>
            </a:r>
            <a:r>
              <a:rPr lang="en-US" sz="2400" b="1" dirty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ngsana New" pitchFamily="18" charset="-34"/>
              </a:rPr>
              <a:t>e</a:t>
            </a: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 be a vector of size Nx1.</a:t>
            </a:r>
            <a:endParaRPr lang="en-US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ea typeface="宋体" panose="02010600030101010101" pitchFamily="2" charset="-122"/>
                <a:cs typeface="Angsana New" pitchFamily="18" charset="-34"/>
              </a:rPr>
              <a:t>If</a:t>
            </a:r>
            <a:endParaRPr lang="th-TH" altLang="zh-CN" sz="2400" dirty="0">
              <a:latin typeface="+mj-lt"/>
              <a:ea typeface="宋体" panose="02010600030101010101" pitchFamily="2" charset="-122"/>
              <a:cs typeface="Angsana New" pitchFamily="18" charset="-34"/>
            </a:endParaRPr>
          </a:p>
        </p:txBody>
      </p:sp>
      <p:graphicFrame>
        <p:nvGraphicFramePr>
          <p:cNvPr id="41989" name="Object 5"/>
          <p:cNvGraphicFramePr>
            <a:graphicFrameLocks noChangeAspect="1"/>
          </p:cNvGraphicFramePr>
          <p:nvPr/>
        </p:nvGraphicFramePr>
        <p:xfrm>
          <a:off x="2195513" y="2982913"/>
          <a:ext cx="130651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1" imgW="520065" imgH="177800" progId="Equation.3">
                  <p:embed/>
                </p:oleObj>
              </mc:Choice>
              <mc:Fallback>
                <p:oleObj name="Equation" r:id="rId1" imgW="520065" imgH="177800" progId="Equation.3">
                  <p:embed/>
                  <p:pic>
                    <p:nvPicPr>
                      <p:cNvPr id="0" name="图片 48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82913"/>
                        <a:ext cx="1306512" cy="446087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53286" name="Text Box 6"/>
              <p:cNvSpPr txBox="1">
                <a:spLocks noChangeArrowheads="1"/>
              </p:cNvSpPr>
              <p:nvPr/>
            </p:nvSpPr>
            <p:spPr bwMode="auto">
              <a:xfrm>
                <a:off x="323850" y="3833813"/>
                <a:ext cx="288591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400" dirty="0">
                    <a:solidFill>
                      <a:schemeClr val="tx2"/>
                    </a:solidFill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ngsana New" pitchFamily="18" charset="-34"/>
                      </a:rPr>
                      <m:t>𝜆</m:t>
                    </m:r>
                  </m:oMath>
                </a14:m>
                <a:r>
                  <a:rPr lang="en-US" sz="2400" dirty="0"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 is a constant</a:t>
                </a:r>
                <a:endParaRPr lang="th-TH" altLang="zh-CN" sz="2400" dirty="0">
                  <a:latin typeface="+mj-lt"/>
                  <a:ea typeface="宋体" panose="02010600030101010101" pitchFamily="2" charset="-122"/>
                  <a:cs typeface="Angsana New" pitchFamily="18" charset="-34"/>
                </a:endParaRPr>
              </a:p>
            </p:txBody>
          </p:sp>
        </mc:Choice>
        <mc:Fallback>
          <p:sp>
            <p:nvSpPr>
              <p:cNvPr id="35328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3833813"/>
                <a:ext cx="2885918" cy="461665"/>
              </a:xfrm>
              <a:prstGeom prst="rect">
                <a:avLst/>
              </a:prstGeom>
              <a:blipFill rotWithShape="1">
                <a:blip r:embed="rId3"/>
                <a:stretch>
                  <a:fillRect t="-69" r="17" b="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3287" name="Text Box 7"/>
              <p:cNvSpPr txBox="1">
                <a:spLocks noChangeArrowheads="1"/>
              </p:cNvSpPr>
              <p:nvPr/>
            </p:nvSpPr>
            <p:spPr bwMode="auto">
              <a:xfrm>
                <a:off x="395288" y="4638675"/>
                <a:ext cx="7818487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 dirty="0"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We call </a:t>
                </a:r>
                <a:r>
                  <a:rPr lang="en-US" sz="2800" b="1" dirty="0">
                    <a:solidFill>
                      <a:schemeClr val="tx2"/>
                    </a:solidFill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e</a:t>
                </a:r>
                <a:r>
                  <a:rPr lang="en-US" sz="2800" dirty="0"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 as an eigenvector and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Angsana New" pitchFamily="18" charset="-34"/>
                      </a:rPr>
                      <m:t>𝝀</m:t>
                    </m:r>
                  </m:oMath>
                </a14:m>
                <a:r>
                  <a:rPr lang="en-US" sz="2800" dirty="0"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 as eigenvalue of </a:t>
                </a:r>
                <a:r>
                  <a:rPr lang="en-US" sz="2800" b="1" dirty="0">
                    <a:solidFill>
                      <a:schemeClr val="tx2"/>
                    </a:solidFill>
                    <a:latin typeface="+mj-lt"/>
                    <a:ea typeface="宋体" panose="02010600030101010101" pitchFamily="2" charset="-122"/>
                    <a:cs typeface="Angsana New" pitchFamily="18" charset="-34"/>
                  </a:rPr>
                  <a:t>C</a:t>
                </a:r>
                <a:endParaRPr lang="th-TH" altLang="zh-CN" sz="2800" b="1" dirty="0">
                  <a:solidFill>
                    <a:schemeClr val="tx2"/>
                  </a:solidFill>
                  <a:latin typeface="+mj-lt"/>
                  <a:ea typeface="宋体" panose="02010600030101010101" pitchFamily="2" charset="-122"/>
                  <a:cs typeface="Angsana New" pitchFamily="18" charset="-34"/>
                </a:endParaRPr>
              </a:p>
            </p:txBody>
          </p:sp>
        </mc:Choice>
        <mc:Fallback>
          <p:sp>
            <p:nvSpPr>
              <p:cNvPr id="35328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288" y="4638675"/>
                <a:ext cx="7818487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4" r="1" b="11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/>
          <a:stretch>
            <a:fillRect/>
          </a:stretch>
        </p:blipFill>
        <p:spPr bwMode="auto">
          <a:xfrm>
            <a:off x="3886200" y="533400"/>
            <a:ext cx="5087938" cy="610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0" y="6461125"/>
            <a:ext cx="2725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charset="0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charset="0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charset="0"/>
            </a:endParaRP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1"/>
          <a:stretch>
            <a:fillRect/>
          </a:stretch>
        </p:blipFill>
        <p:spPr bwMode="auto">
          <a:xfrm>
            <a:off x="0" y="2555875"/>
            <a:ext cx="396240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4" name="Text Box 6"/>
          <p:cNvSpPr txBox="1">
            <a:spLocks noChangeArrowheads="1"/>
          </p:cNvSpPr>
          <p:nvPr/>
        </p:nvSpPr>
        <p:spPr bwMode="auto">
          <a:xfrm>
            <a:off x="381000" y="1233488"/>
            <a:ext cx="22971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Angsana New" charset="0"/>
              </a:rPr>
              <a:t>6 spectral images</a:t>
            </a:r>
            <a:endParaRPr lang="en-US" altLang="zh-CN" sz="2400">
              <a:latin typeface="Times New Roman" panose="02020603050405020304" pitchFamily="18" charset="0"/>
              <a:cs typeface="Angsana New" charset="0"/>
            </a:endParaRPr>
          </a:p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Angsana New" charset="0"/>
              </a:rPr>
              <a:t>from an airborne</a:t>
            </a:r>
            <a:endParaRPr lang="en-US" altLang="zh-CN" sz="2400">
              <a:latin typeface="Times New Roman" panose="02020603050405020304" pitchFamily="18" charset="0"/>
              <a:cs typeface="Angsana New" charset="0"/>
            </a:endParaRPr>
          </a:p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Angsana New" charset="0"/>
              </a:rPr>
              <a:t>Scanner.</a:t>
            </a:r>
            <a:endParaRPr lang="en-US" altLang="zh-CN" sz="2400">
              <a:latin typeface="Times New Roman" panose="02020603050405020304" pitchFamily="18" charset="0"/>
              <a:cs typeface="Angsana New" charset="0"/>
            </a:endParaRPr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2743200" y="1295400"/>
            <a:ext cx="914400" cy="609600"/>
          </a:xfrm>
          <a:prstGeom prst="right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0"/>
          <a:stretch>
            <a:fillRect/>
          </a:stretch>
        </p:blipFill>
        <p:spPr bwMode="auto">
          <a:xfrm>
            <a:off x="0" y="609600"/>
            <a:ext cx="584517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418263" y="6456363"/>
            <a:ext cx="2725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charset="0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charset="0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charset="0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charset="0"/>
            </a:endParaRPr>
          </a:p>
        </p:txBody>
      </p:sp>
      <p:grpSp>
        <p:nvGrpSpPr>
          <p:cNvPr id="44037" name="Group 5"/>
          <p:cNvGrpSpPr/>
          <p:nvPr/>
        </p:nvGrpSpPr>
        <p:grpSpPr bwMode="auto">
          <a:xfrm>
            <a:off x="5791200" y="3433763"/>
            <a:ext cx="3200400" cy="2738437"/>
            <a:chOff x="3360" y="1491"/>
            <a:chExt cx="2016" cy="1725"/>
          </a:xfrm>
        </p:grpSpPr>
        <p:sp>
          <p:nvSpPr>
            <p:cNvPr id="44038" name="Text Box 6"/>
            <p:cNvSpPr txBox="1">
              <a:spLocks noChangeArrowheads="1"/>
            </p:cNvSpPr>
            <p:nvPr/>
          </p:nvSpPr>
          <p:spPr bwMode="auto">
            <a:xfrm>
              <a:off x="3456" y="1491"/>
              <a:ext cx="15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Component	   </a:t>
              </a:r>
              <a:r>
                <a:rPr lang="en-US" altLang="zh-CN" sz="2400">
                  <a:latin typeface="Symbol" panose="05050102010706020507" charset="2"/>
                  <a:cs typeface="Angsana New" charset="0"/>
                </a:rPr>
                <a:t>l</a:t>
              </a:r>
              <a:endParaRPr lang="en-US" altLang="zh-CN" sz="2400">
                <a:latin typeface="Symbol" panose="05050102010706020507" charset="2"/>
                <a:cs typeface="Angsana New" charset="0"/>
              </a:endParaRPr>
            </a:p>
          </p:txBody>
        </p:sp>
        <p:sp>
          <p:nvSpPr>
            <p:cNvPr id="44039" name="Line 7"/>
            <p:cNvSpPr>
              <a:spLocks noChangeShapeType="1"/>
            </p:cNvSpPr>
            <p:nvPr/>
          </p:nvSpPr>
          <p:spPr bwMode="auto">
            <a:xfrm>
              <a:off x="3360" y="3216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0" name="Text Box 8"/>
            <p:cNvSpPr txBox="1">
              <a:spLocks noChangeArrowheads="1"/>
            </p:cNvSpPr>
            <p:nvPr/>
          </p:nvSpPr>
          <p:spPr bwMode="auto">
            <a:xfrm>
              <a:off x="3936" y="1776"/>
              <a:ext cx="1316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533400" indent="-5334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3210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  931.4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  118.5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    83.88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    64.00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  <a:p>
              <a:pPr eaLnBrk="1" hangingPunct="1">
                <a:buFontTx/>
                <a:buAutoNum type="arabicPlain"/>
              </a:pPr>
              <a:r>
                <a:rPr lang="en-US" altLang="zh-CN" sz="2400">
                  <a:latin typeface="Times New Roman" panose="02020603050405020304" pitchFamily="18" charset="0"/>
                  <a:cs typeface="Angsana New" charset="0"/>
                </a:rPr>
                <a:t>         13.40</a:t>
              </a:r>
              <a:endParaRPr lang="en-US" altLang="zh-CN" sz="2400">
                <a:latin typeface="Times New Roman" panose="02020603050405020304" pitchFamily="18" charset="0"/>
                <a:cs typeface="Angsana New" charset="0"/>
              </a:endParaRPr>
            </a:p>
          </p:txBody>
        </p:sp>
        <p:sp>
          <p:nvSpPr>
            <p:cNvPr id="44041" name="Line 9"/>
            <p:cNvSpPr>
              <a:spLocks noChangeShapeType="1"/>
            </p:cNvSpPr>
            <p:nvPr/>
          </p:nvSpPr>
          <p:spPr bwMode="auto">
            <a:xfrm>
              <a:off x="3408" y="1776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2" name="Line 10"/>
            <p:cNvSpPr>
              <a:spLocks noChangeShapeType="1"/>
            </p:cNvSpPr>
            <p:nvPr/>
          </p:nvSpPr>
          <p:spPr bwMode="auto">
            <a:xfrm>
              <a:off x="3408" y="1536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5"/>
          <a:stretch>
            <a:fillRect/>
          </a:stretch>
        </p:blipFill>
        <p:spPr bwMode="auto">
          <a:xfrm>
            <a:off x="152400" y="749300"/>
            <a:ext cx="4386263" cy="534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r="7047" b="7500"/>
          <a:stretch>
            <a:fillRect/>
          </a:stretch>
        </p:blipFill>
        <p:spPr bwMode="auto">
          <a:xfrm>
            <a:off x="4572000" y="762000"/>
            <a:ext cx="43243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371600" y="6172200"/>
            <a:ext cx="2017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>
                <a:latin typeface="Times New Roman" panose="02020603050405020304" pitchFamily="18" charset="0"/>
                <a:cs typeface="Angsana New" charset="0"/>
              </a:rPr>
              <a:t>Original image</a:t>
            </a:r>
            <a:endParaRPr lang="en-US" altLang="zh-CN" sz="2400">
              <a:latin typeface="Times New Roman" panose="02020603050405020304" pitchFamily="18" charset="0"/>
              <a:cs typeface="Angsana New" charset="0"/>
            </a:endParaRP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5105400" y="6172200"/>
            <a:ext cx="3313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Angsana New" charset="0"/>
              </a:rPr>
              <a:t>After </a:t>
            </a:r>
            <a:r>
              <a:rPr lang="en-US" altLang="zh-CN" sz="2400" dirty="0" err="1">
                <a:latin typeface="Times New Roman" panose="02020603050405020304" pitchFamily="18" charset="0"/>
                <a:cs typeface="Angsana New" charset="0"/>
              </a:rPr>
              <a:t>Hotelling</a:t>
            </a:r>
            <a:r>
              <a:rPr lang="en-US" altLang="zh-CN" sz="2400" dirty="0">
                <a:latin typeface="Times New Roman" panose="02020603050405020304" pitchFamily="18" charset="0"/>
                <a:cs typeface="Angsana New" charset="0"/>
              </a:rPr>
              <a:t> transform</a:t>
            </a:r>
            <a:endParaRPr lang="en-US" altLang="zh-CN" sz="2400" dirty="0">
              <a:latin typeface="Times New Roman" panose="02020603050405020304" pitchFamily="18" charset="0"/>
              <a:cs typeface="Angsana New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577977" y="50800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宋体" panose="02010600030101010101" pitchFamily="2" charset="-122"/>
                <a:cs typeface="Arial" panose="020B0604020202020204" pitchFamily="34" charset="0"/>
              </a:rPr>
              <a:t>主成分描述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80728"/>
            <a:ext cx="5700713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980" y="4803428"/>
            <a:ext cx="56816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5837237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13" y="5215285"/>
            <a:ext cx="5789612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24744"/>
            <a:ext cx="3752850" cy="411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49" y="1234281"/>
            <a:ext cx="1122363" cy="231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112" y="1413669"/>
            <a:ext cx="879475" cy="51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49" y="2085181"/>
            <a:ext cx="1403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62" y="2739231"/>
            <a:ext cx="914400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12" y="3440906"/>
            <a:ext cx="1046162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23" name="Text Box 7"/>
          <p:cNvSpPr txBox="1">
            <a:spLocks noChangeArrowheads="1"/>
          </p:cNvSpPr>
          <p:nvPr/>
        </p:nvSpPr>
        <p:spPr bwMode="auto">
          <a:xfrm>
            <a:off x="323528" y="1119188"/>
            <a:ext cx="7848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为什么要关注边界？</a:t>
            </a:r>
            <a:endParaRPr lang="en-US" sz="2800" b="1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800" dirty="0">
                <a:latin typeface="+mj-lt"/>
                <a:cs typeface="Angsana New" pitchFamily="18" charset="-34"/>
              </a:rPr>
              <a:t>边界是物体形状的一种较好的表示，也对存储的需求也较少。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583" y="2708920"/>
            <a:ext cx="3810000" cy="3822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505075"/>
            <a:ext cx="3293684" cy="4202287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577981" y="332656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形状：链码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3573016"/>
            <a:ext cx="8553810" cy="1661384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7708"/>
            <a:ext cx="6215222" cy="971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51520" y="283648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边界追踪：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577981" y="332656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形状：链码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23528" y="1119188"/>
            <a:ext cx="7848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为什么要关注边界？</a:t>
            </a:r>
            <a:endParaRPr lang="en-US" sz="2800" b="1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800" dirty="0">
                <a:latin typeface="+mj-lt"/>
                <a:cs typeface="Angsana New" pitchFamily="18" charset="-34"/>
              </a:rPr>
              <a:t>边界是物体形状的一种较好的表示，也对存储的需求也较少。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51520" y="980728"/>
            <a:ext cx="198804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边界追踪：</a:t>
            </a:r>
            <a:endParaRPr lang="en-US" altLang="zh-CN" sz="2800" dirty="0">
              <a:latin typeface="+mj-lt"/>
              <a:cs typeface="Angsana New" pitchFamily="18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14" y="3140968"/>
            <a:ext cx="506629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70" y="5013176"/>
            <a:ext cx="578826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683568" y="1958804"/>
                <a:ext cx="63430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停止规则</a:t>
                </a:r>
                <a:r>
                  <a:rPr lang="zh-CN" altLang="en-US" sz="2000" dirty="0"/>
                  <a:t>：</a:t>
                </a:r>
                <a:r>
                  <a:rPr lang="zh-CN" altLang="en-US" sz="2000" dirty="0">
                    <a:highlight>
                      <a:srgbClr val="FFFF00"/>
                    </a:highlight>
                  </a:rPr>
                  <a:t>重复，直到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highlight>
                      <a:srgbClr val="FFFF00"/>
                    </a:highlight>
                  </a:rPr>
                  <a:t> 并且下一个边界点是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。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958804"/>
                <a:ext cx="6343083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" t="-116" r="6" b="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577981" y="332656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形状：链码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1"/>
          <a:stretch>
            <a:fillRect/>
          </a:stretch>
        </p:blipFill>
        <p:spPr bwMode="auto">
          <a:xfrm>
            <a:off x="1752599" y="2599280"/>
            <a:ext cx="5638800" cy="255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6420" name="Text Box 4"/>
          <p:cNvSpPr txBox="1">
            <a:spLocks noChangeArrowheads="1"/>
          </p:cNvSpPr>
          <p:nvPr/>
        </p:nvSpPr>
        <p:spPr bwMode="auto">
          <a:xfrm>
            <a:off x="350331" y="1124744"/>
            <a:ext cx="844333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链码：</a:t>
            </a:r>
            <a:endParaRPr lang="en-US" altLang="zh-CN" sz="2800" b="1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800" dirty="0">
                <a:latin typeface="+mj-lt"/>
                <a:cs typeface="Angsana New" pitchFamily="18" charset="-34"/>
              </a:rPr>
              <a:t>用特定长度和方向的直线段连续序列表示一个物体。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  <p:sp>
        <p:nvSpPr>
          <p:cNvPr id="316421" name="Text Box 5"/>
          <p:cNvSpPr txBox="1">
            <a:spLocks noChangeArrowheads="1"/>
          </p:cNvSpPr>
          <p:nvPr/>
        </p:nvSpPr>
        <p:spPr bwMode="auto">
          <a:xfrm>
            <a:off x="2023379" y="5135016"/>
            <a:ext cx="19143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4-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方向链码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  <p:sp>
        <p:nvSpPr>
          <p:cNvPr id="316422" name="Text Box 6"/>
          <p:cNvSpPr txBox="1">
            <a:spLocks noChangeArrowheads="1"/>
          </p:cNvSpPr>
          <p:nvPr/>
        </p:nvSpPr>
        <p:spPr bwMode="auto">
          <a:xfrm>
            <a:off x="5223780" y="5211216"/>
            <a:ext cx="19143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latin typeface="+mj-lt"/>
                <a:cs typeface="Angsana New" pitchFamily="18" charset="-34"/>
              </a:rPr>
              <a:t>8-</a:t>
            </a:r>
            <a:r>
              <a:rPr lang="zh-CN" altLang="en-US" sz="2800" dirty="0">
                <a:latin typeface="+mj-lt"/>
                <a:cs typeface="Angsana New" pitchFamily="18" charset="-34"/>
              </a:rPr>
              <a:t>方向链码</a:t>
            </a:r>
            <a:endParaRPr lang="en-US" sz="2800" dirty="0">
              <a:latin typeface="+mj-lt"/>
              <a:cs typeface="Angsana New" pitchFamily="18" charset="-34"/>
            </a:endParaRPr>
          </a:p>
        </p:txBody>
      </p:sp>
      <p:sp>
        <p:nvSpPr>
          <p:cNvPr id="316424" name="Text Box 8"/>
          <p:cNvSpPr txBox="1">
            <a:spLocks noChangeArrowheads="1"/>
          </p:cNvSpPr>
          <p:nvPr/>
        </p:nvSpPr>
        <p:spPr bwMode="auto">
          <a:xfrm>
            <a:off x="7621588" y="5455691"/>
            <a:ext cx="163512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(Images from Rafael C.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 Gonzalez and Richard E.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Wood, Digital Image </a:t>
            </a:r>
            <a:endParaRPr lang="en-US" sz="100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1000">
                <a:latin typeface="+mj-lt"/>
                <a:cs typeface="Angsana New" pitchFamily="18" charset="-34"/>
              </a:rPr>
              <a:t>Processing, 2</a:t>
            </a:r>
            <a:r>
              <a:rPr lang="en-US" sz="1000" baseline="30000">
                <a:latin typeface="+mj-lt"/>
                <a:cs typeface="Angsana New" pitchFamily="18" charset="-34"/>
              </a:rPr>
              <a:t>nd</a:t>
            </a:r>
            <a:r>
              <a:rPr lang="en-US" sz="1000">
                <a:latin typeface="+mj-lt"/>
                <a:cs typeface="Angsana New" pitchFamily="18" charset="-34"/>
              </a:rPr>
              <a:t> Edition.</a:t>
            </a:r>
            <a:endParaRPr lang="en-US" sz="1000">
              <a:latin typeface="+mj-lt"/>
              <a:cs typeface="Angsana New" pitchFamily="18" charset="-34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577981" y="332656"/>
            <a:ext cx="198804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形状：链码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37"/>
          <a:stretch>
            <a:fillRect/>
          </a:stretch>
        </p:blipFill>
        <p:spPr bwMode="auto">
          <a:xfrm>
            <a:off x="2172861" y="836712"/>
            <a:ext cx="4708748" cy="557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43" name="Text Box 3"/>
          <p:cNvSpPr txBox="1">
            <a:spLocks noChangeArrowheads="1"/>
          </p:cNvSpPr>
          <p:nvPr/>
        </p:nvSpPr>
        <p:spPr bwMode="auto">
          <a:xfrm>
            <a:off x="3759919" y="0"/>
            <a:ext cx="16241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链码示例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5252" y="1371600"/>
            <a:ext cx="14157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Times New Roman" panose="02020603050405020304" pitchFamily="18" charset="0"/>
                <a:cs typeface="Angsana New" pitchFamily="18" charset="-34"/>
              </a:rPr>
              <a:t>物体边界</a:t>
            </a:r>
            <a:endParaRPr lang="en-US" altLang="zh-CN" sz="2400" dirty="0">
              <a:latin typeface="Times New Roman" panose="02020603050405020304" pitchFamily="18" charset="0"/>
              <a:cs typeface="Angsana New" pitchFamily="18" charset="-34"/>
            </a:endParaRPr>
          </a:p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cs typeface="Angsana New" pitchFamily="18" charset="-34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cs typeface="Angsana New" pitchFamily="18" charset="-34"/>
              </a:rPr>
              <a:t>重采样</a:t>
            </a:r>
            <a:r>
              <a:rPr lang="en-US" altLang="zh-CN" sz="2400" dirty="0">
                <a:latin typeface="Times New Roman" panose="02020603050405020304" pitchFamily="18" charset="0"/>
                <a:cs typeface="Angsana New" pitchFamily="18" charset="-34"/>
              </a:rPr>
              <a:t>)</a:t>
            </a:r>
            <a:endParaRPr lang="en-US" altLang="zh-CN" sz="24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7147859" y="1447800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dirty="0">
                <a:latin typeface="Times New Roman" panose="02020603050405020304" pitchFamily="18" charset="0"/>
                <a:cs typeface="Angsana New" pitchFamily="18" charset="-34"/>
              </a:rPr>
              <a:t>边界顶点</a:t>
            </a:r>
            <a:endParaRPr lang="en-US" altLang="zh-CN" sz="24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337832" y="4800600"/>
            <a:ext cx="1672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cs typeface="Angsana New" pitchFamily="18" charset="-34"/>
              </a:rPr>
              <a:t>4-</a:t>
            </a:r>
            <a:r>
              <a:rPr lang="zh-CN" altLang="en-US" sz="2400" dirty="0">
                <a:latin typeface="Times New Roman" panose="02020603050405020304" pitchFamily="18" charset="0"/>
                <a:cs typeface="Angsana New" pitchFamily="18" charset="-34"/>
              </a:rPr>
              <a:t>方向链码</a:t>
            </a:r>
            <a:endParaRPr lang="en-US" altLang="zh-CN" sz="24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7119632" y="4800600"/>
            <a:ext cx="167225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 dirty="0">
                <a:latin typeface="Times New Roman" panose="02020603050405020304" pitchFamily="18" charset="0"/>
                <a:cs typeface="Angsana New" pitchFamily="18" charset="-34"/>
              </a:rPr>
              <a:t>8-</a:t>
            </a:r>
            <a:r>
              <a:rPr lang="zh-CN" altLang="en-US" sz="2400" dirty="0">
                <a:latin typeface="Times New Roman" panose="02020603050405020304" pitchFamily="18" charset="0"/>
                <a:cs typeface="Angsana New" pitchFamily="18" charset="-34"/>
              </a:rPr>
              <a:t>方向链码</a:t>
            </a:r>
            <a:endParaRPr lang="en-US" altLang="zh-CN" sz="2400" dirty="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6418263" y="6456363"/>
            <a:ext cx="2725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(Images from Rafael C. Gonzalez and Richard E. 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  <a:p>
            <a:pPr eaLnBrk="1" hangingPunct="1"/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Wood, Digital Image Processing, 2</a:t>
            </a:r>
            <a:r>
              <a:rPr lang="en-US" altLang="zh-CN" sz="1000" baseline="30000">
                <a:latin typeface="Times New Roman" panose="02020603050405020304" pitchFamily="18" charset="0"/>
                <a:cs typeface="Angsana New" pitchFamily="18" charset="-34"/>
              </a:rPr>
              <a:t>nd</a:t>
            </a:r>
            <a:r>
              <a:rPr lang="en-US" altLang="zh-CN" sz="1000">
                <a:latin typeface="Times New Roman" panose="02020603050405020304" pitchFamily="18" charset="0"/>
                <a:cs typeface="Angsana New" pitchFamily="18" charset="-34"/>
              </a:rPr>
              <a:t> Edition.</a:t>
            </a:r>
            <a:endParaRPr lang="en-US" altLang="zh-CN" sz="1000">
              <a:latin typeface="Times New Roman" panose="02020603050405020304" pitchFamily="18" charset="0"/>
              <a:cs typeface="Angsana New" pitchFamily="18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Text Box 2"/>
          <p:cNvSpPr txBox="1">
            <a:spLocks noChangeArrowheads="1"/>
          </p:cNvSpPr>
          <p:nvPr/>
        </p:nvSpPr>
        <p:spPr bwMode="auto">
          <a:xfrm>
            <a:off x="3198066" y="14288"/>
            <a:ext cx="27478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链码的一阶导数</a:t>
            </a:r>
            <a:endParaRPr lang="en-US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8467" name="Text Box 3"/>
          <p:cNvSpPr txBox="1">
            <a:spLocks noChangeArrowheads="1"/>
          </p:cNvSpPr>
          <p:nvPr/>
        </p:nvSpPr>
        <p:spPr bwMode="auto">
          <a:xfrm>
            <a:off x="128588" y="715963"/>
            <a:ext cx="9123932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链码的问题</a:t>
            </a: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:</a:t>
            </a:r>
            <a:r>
              <a:rPr lang="en-US" sz="2400" dirty="0">
                <a:latin typeface="+mj-lt"/>
                <a:cs typeface="Angsana New" pitchFamily="18" charset="-34"/>
              </a:rPr>
              <a:t>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   </a:t>
            </a:r>
            <a:r>
              <a:rPr lang="zh-CN" altLang="en-US" sz="2400" dirty="0">
                <a:latin typeface="+mj-lt"/>
                <a:cs typeface="Angsana New" pitchFamily="18" charset="-34"/>
              </a:rPr>
              <a:t>链码顺序依赖于起点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解决方案</a:t>
            </a: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:</a:t>
            </a:r>
            <a:r>
              <a:rPr lang="en-US" sz="2400" dirty="0">
                <a:latin typeface="+mj-lt"/>
                <a:cs typeface="Angsana New" pitchFamily="18" charset="-34"/>
              </a:rPr>
              <a:t> </a:t>
            </a:r>
            <a:r>
              <a:rPr lang="zh-CN" altLang="en-US" sz="2400" dirty="0">
                <a:latin typeface="+mj-lt"/>
                <a:cs typeface="Angsana New" pitchFamily="18" charset="-34"/>
              </a:rPr>
              <a:t>将链码看作一个圆周序列，然后重新定义起点，使得新序列对应的数字的数值最小</a:t>
            </a:r>
            <a:r>
              <a:rPr lang="en-US" sz="2400" dirty="0">
                <a:latin typeface="+mj-lt"/>
                <a:cs typeface="Angsana New" pitchFamily="18" charset="-34"/>
              </a:rPr>
              <a:t>.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endParaRPr lang="en-US" sz="9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zh-CN" alt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链码的一阶差分</a:t>
            </a:r>
            <a:r>
              <a:rPr lang="en-US" sz="2400" b="1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:</a:t>
            </a:r>
            <a:r>
              <a:rPr lang="en-US" sz="2400" dirty="0">
                <a:latin typeface="+mj-lt"/>
                <a:cs typeface="Angsana New" pitchFamily="18" charset="-34"/>
              </a:rPr>
              <a:t> </a:t>
            </a:r>
            <a:r>
              <a:rPr lang="zh-CN" altLang="en-US" sz="2400" dirty="0">
                <a:highlight>
                  <a:srgbClr val="FFFF00"/>
                </a:highlight>
                <a:latin typeface="+mj-lt"/>
                <a:cs typeface="Angsana New" pitchFamily="18" charset="-34"/>
              </a:rPr>
              <a:t>统计链码中连续两个元素方向发生改变的次数（逆时针方向）</a:t>
            </a:r>
            <a:r>
              <a:rPr lang="en-US" sz="2400" dirty="0">
                <a:latin typeface="+mj-lt"/>
                <a:cs typeface="Angsana New" pitchFamily="18" charset="-34"/>
              </a:rPr>
              <a:t>.</a:t>
            </a:r>
            <a:endParaRPr lang="en-US" sz="2400" dirty="0">
              <a:latin typeface="+mj-lt"/>
              <a:cs typeface="Angsana New" pitchFamily="18" charset="-34"/>
            </a:endParaRPr>
          </a:p>
        </p:txBody>
      </p:sp>
      <p:sp>
        <p:nvSpPr>
          <p:cNvPr id="318468" name="Text Box 4"/>
          <p:cNvSpPr txBox="1">
            <a:spLocks noChangeArrowheads="1"/>
          </p:cNvSpPr>
          <p:nvPr/>
        </p:nvSpPr>
        <p:spPr bwMode="auto">
          <a:xfrm>
            <a:off x="152400" y="3646488"/>
            <a:ext cx="1441450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Example</a:t>
            </a:r>
            <a:r>
              <a:rPr lang="en-US" sz="2400" dirty="0">
                <a:solidFill>
                  <a:schemeClr val="accent2"/>
                </a:solidFill>
                <a:latin typeface="+mj-lt"/>
                <a:cs typeface="Angsana New" pitchFamily="18" charset="-34"/>
              </a:rPr>
              <a:t>:</a:t>
            </a:r>
            <a:endParaRPr lang="en-US" sz="2400" dirty="0">
              <a:solidFill>
                <a:schemeClr val="accent2"/>
              </a:solidFill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	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</p:txBody>
      </p:sp>
      <p:grpSp>
        <p:nvGrpSpPr>
          <p:cNvPr id="7173" name="Group 5"/>
          <p:cNvGrpSpPr/>
          <p:nvPr/>
        </p:nvGrpSpPr>
        <p:grpSpPr bwMode="auto">
          <a:xfrm>
            <a:off x="0" y="4103688"/>
            <a:ext cx="1816100" cy="1951037"/>
            <a:chOff x="3878" y="2304"/>
            <a:chExt cx="1144" cy="1229"/>
          </a:xfrm>
        </p:grpSpPr>
        <p:sp>
          <p:nvSpPr>
            <p:cNvPr id="318470" name="Line 6"/>
            <p:cNvSpPr>
              <a:spLocks noChangeShapeType="1"/>
            </p:cNvSpPr>
            <p:nvPr/>
          </p:nvSpPr>
          <p:spPr bwMode="auto">
            <a:xfrm flipV="1">
              <a:off x="4464" y="2544"/>
              <a:ext cx="0" cy="3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318471" name="Line 7"/>
            <p:cNvSpPr>
              <a:spLocks noChangeShapeType="1"/>
            </p:cNvSpPr>
            <p:nvPr/>
          </p:nvSpPr>
          <p:spPr bwMode="auto">
            <a:xfrm rot="16200000" flipV="1">
              <a:off x="4272" y="2736"/>
              <a:ext cx="0" cy="3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318472" name="Line 8"/>
            <p:cNvSpPr>
              <a:spLocks noChangeShapeType="1"/>
            </p:cNvSpPr>
            <p:nvPr/>
          </p:nvSpPr>
          <p:spPr bwMode="auto">
            <a:xfrm rot="5400000" flipV="1">
              <a:off x="4656" y="2736"/>
              <a:ext cx="0" cy="3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318473" name="Line 9"/>
            <p:cNvSpPr>
              <a:spLocks noChangeShapeType="1"/>
            </p:cNvSpPr>
            <p:nvPr/>
          </p:nvSpPr>
          <p:spPr bwMode="auto">
            <a:xfrm>
              <a:off x="4464" y="2928"/>
              <a:ext cx="0" cy="38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318474" name="Arc 10"/>
            <p:cNvSpPr/>
            <p:nvPr/>
          </p:nvSpPr>
          <p:spPr bwMode="auto">
            <a:xfrm>
              <a:off x="4464" y="2784"/>
              <a:ext cx="144" cy="144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j-lt"/>
              </a:endParaRPr>
            </a:p>
          </p:txBody>
        </p:sp>
        <p:sp>
          <p:nvSpPr>
            <p:cNvPr id="318475" name="Text Box 11"/>
            <p:cNvSpPr txBox="1">
              <a:spLocks noChangeArrowheads="1"/>
            </p:cNvSpPr>
            <p:nvPr/>
          </p:nvSpPr>
          <p:spPr bwMode="auto">
            <a:xfrm>
              <a:off x="4358" y="230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+mj-lt"/>
                  <a:cs typeface="Angsana New" pitchFamily="18" charset="-34"/>
                </a:rPr>
                <a:t>1</a:t>
              </a:r>
              <a:endParaRPr lang="en-US" sz="2400">
                <a:latin typeface="+mj-lt"/>
                <a:cs typeface="Angsana New" pitchFamily="18" charset="-34"/>
              </a:endParaRPr>
            </a:p>
          </p:txBody>
        </p:sp>
        <p:sp>
          <p:nvSpPr>
            <p:cNvPr id="318476" name="Text Box 12"/>
            <p:cNvSpPr txBox="1">
              <a:spLocks noChangeArrowheads="1"/>
            </p:cNvSpPr>
            <p:nvPr/>
          </p:nvSpPr>
          <p:spPr bwMode="auto">
            <a:xfrm>
              <a:off x="3878" y="2762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+mj-lt"/>
                  <a:cs typeface="Angsana New" pitchFamily="18" charset="-34"/>
                </a:rPr>
                <a:t>2</a:t>
              </a:r>
              <a:endParaRPr lang="en-US" sz="2400">
                <a:latin typeface="+mj-lt"/>
                <a:cs typeface="Angsana New" pitchFamily="18" charset="-34"/>
              </a:endParaRPr>
            </a:p>
          </p:txBody>
        </p:sp>
        <p:sp>
          <p:nvSpPr>
            <p:cNvPr id="318477" name="Text Box 13"/>
            <p:cNvSpPr txBox="1">
              <a:spLocks noChangeArrowheads="1"/>
            </p:cNvSpPr>
            <p:nvPr/>
          </p:nvSpPr>
          <p:spPr bwMode="auto">
            <a:xfrm>
              <a:off x="4358" y="3242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+mj-lt"/>
                  <a:cs typeface="Angsana New" pitchFamily="18" charset="-34"/>
                </a:rPr>
                <a:t>3</a:t>
              </a:r>
              <a:endParaRPr lang="en-US" sz="2400">
                <a:latin typeface="+mj-lt"/>
                <a:cs typeface="Angsana New" pitchFamily="18" charset="-34"/>
              </a:endParaRPr>
            </a:p>
          </p:txBody>
        </p:sp>
        <p:sp>
          <p:nvSpPr>
            <p:cNvPr id="318478" name="Text Box 14"/>
            <p:cNvSpPr txBox="1">
              <a:spLocks noChangeArrowheads="1"/>
            </p:cNvSpPr>
            <p:nvPr/>
          </p:nvSpPr>
          <p:spPr bwMode="auto">
            <a:xfrm>
              <a:off x="4800" y="278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>
                  <a:latin typeface="+mj-lt"/>
                  <a:cs typeface="Angsana New" pitchFamily="18" charset="-34"/>
                </a:rPr>
                <a:t>0</a:t>
              </a:r>
              <a:endParaRPr lang="en-US" sz="2400">
                <a:latin typeface="+mj-lt"/>
                <a:cs typeface="Angsana New" pitchFamily="18" charset="-34"/>
              </a:endParaRPr>
            </a:p>
          </p:txBody>
        </p:sp>
      </p:grpSp>
      <p:sp>
        <p:nvSpPr>
          <p:cNvPr id="318479" name="Text Box 15"/>
          <p:cNvSpPr txBox="1">
            <a:spLocks noChangeArrowheads="1"/>
          </p:cNvSpPr>
          <p:nvPr/>
        </p:nvSpPr>
        <p:spPr bwMode="auto">
          <a:xfrm>
            <a:off x="4572000" y="3646488"/>
            <a:ext cx="5110163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Example: </a:t>
            </a:r>
            <a:endParaRPr lang="en-US" sz="2400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    - a chain code: 10103322</a:t>
            </a:r>
            <a:endParaRPr lang="en-US" sz="2400" dirty="0">
              <a:solidFill>
                <a:srgbClr val="FF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    </a:t>
            </a:r>
            <a:r>
              <a:rPr lang="en-US" sz="2400" dirty="0">
                <a:solidFill>
                  <a:srgbClr val="990000"/>
                </a:solidFill>
                <a:latin typeface="+mj-lt"/>
                <a:cs typeface="Angsana New" pitchFamily="18" charset="-34"/>
              </a:rPr>
              <a:t>- The first difference =  3133030</a:t>
            </a:r>
            <a:endParaRPr lang="en-US" sz="2400" dirty="0">
              <a:solidFill>
                <a:srgbClr val="9900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  <a:cs typeface="Angsana New" pitchFamily="18" charset="-34"/>
              </a:rPr>
              <a:t>    </a:t>
            </a:r>
            <a:r>
              <a:rPr lang="en-US" sz="2400" dirty="0">
                <a:solidFill>
                  <a:schemeClr val="accent2"/>
                </a:solidFill>
                <a:latin typeface="+mj-lt"/>
                <a:cs typeface="Angsana New" pitchFamily="18" charset="-34"/>
              </a:rPr>
              <a:t>- </a:t>
            </a: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Treating a chain code as a 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       circular sequence, we get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chemeClr val="tx2"/>
                </a:solidFill>
                <a:latin typeface="+mj-lt"/>
                <a:cs typeface="Angsana New" pitchFamily="18" charset="-34"/>
              </a:rPr>
              <a:t>       the first difference = 33133030</a:t>
            </a:r>
            <a:endParaRPr lang="en-US" sz="2400" dirty="0">
              <a:solidFill>
                <a:schemeClr val="tx2"/>
              </a:solidFill>
              <a:latin typeface="+mj-lt"/>
              <a:cs typeface="Angsana New" pitchFamily="18" charset="-34"/>
            </a:endParaRPr>
          </a:p>
        </p:txBody>
      </p:sp>
      <p:sp>
        <p:nvSpPr>
          <p:cNvPr id="318480" name="Text Box 16"/>
          <p:cNvSpPr txBox="1">
            <a:spLocks noChangeArrowheads="1"/>
          </p:cNvSpPr>
          <p:nvPr/>
        </p:nvSpPr>
        <p:spPr bwMode="auto">
          <a:xfrm>
            <a:off x="1676400" y="3646488"/>
            <a:ext cx="34480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Chain code : The first 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                    difference</a:t>
            </a:r>
            <a:endParaRPr lang="en-US" sz="2400" dirty="0"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</a:rPr>
              <a:t>    0 </a:t>
            </a: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 1	   1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    0  2	   2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    0  3	   3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    2  3	   1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    2  0	   2</a:t>
            </a:r>
            <a:endParaRPr lang="en-US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sz="2400" dirty="0">
                <a:latin typeface="+mj-lt"/>
                <a:cs typeface="Angsana New" pitchFamily="18" charset="-34"/>
                <a:sym typeface="Wingdings" panose="05000000000000000000" pitchFamily="2" charset="2"/>
              </a:rPr>
              <a:t>    2  1 	   3</a:t>
            </a:r>
            <a:endParaRPr lang="th-TH" altLang="zh-CN" sz="2400" dirty="0">
              <a:latin typeface="+mj-lt"/>
              <a:cs typeface="Angsana New" pitchFamily="18" charset="-34"/>
              <a:sym typeface="Wingdings" panose="05000000000000000000" pitchFamily="2" charset="2"/>
            </a:endParaRPr>
          </a:p>
        </p:txBody>
      </p:sp>
      <p:sp>
        <p:nvSpPr>
          <p:cNvPr id="318481" name="Text Box 17"/>
          <p:cNvSpPr txBox="1">
            <a:spLocks noChangeArrowheads="1"/>
          </p:cNvSpPr>
          <p:nvPr/>
        </p:nvSpPr>
        <p:spPr bwMode="auto">
          <a:xfrm>
            <a:off x="4632325" y="6126163"/>
            <a:ext cx="4435475" cy="83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9900"/>
                </a:solidFill>
                <a:latin typeface="+mj-lt"/>
                <a:cs typeface="Angsana New" pitchFamily="18" charset="-34"/>
              </a:rPr>
              <a:t>The first difference is rotational</a:t>
            </a:r>
            <a:endParaRPr lang="en-US" sz="2400" dirty="0">
              <a:solidFill>
                <a:srgbClr val="009900"/>
              </a:solidFill>
              <a:latin typeface="+mj-lt"/>
              <a:cs typeface="Angsana New" pitchFamily="18" charset="-34"/>
            </a:endParaRPr>
          </a:p>
          <a:p>
            <a:pPr>
              <a:defRPr/>
            </a:pPr>
            <a:r>
              <a:rPr lang="en-US" sz="2400" dirty="0">
                <a:solidFill>
                  <a:srgbClr val="009900"/>
                </a:solidFill>
                <a:latin typeface="+mj-lt"/>
                <a:cs typeface="Angsana New" pitchFamily="18" charset="-34"/>
              </a:rPr>
              <a:t>invariant.</a:t>
            </a:r>
            <a:endParaRPr lang="en-US" sz="2400" dirty="0">
              <a:solidFill>
                <a:srgbClr val="009900"/>
              </a:solidFill>
              <a:latin typeface="+mj-lt"/>
              <a:cs typeface="Angsana New" pitchFamily="18" charset="-3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QzNzI3ODYxZGU5ZmExN2U4ZTQ2ZWZjMTViYzEzOTQifQ=="/>
</p:tagLst>
</file>

<file path=ppt/theme/theme1.xml><?xml version="1.0" encoding="utf-8"?>
<a:theme xmlns:a="http://schemas.openxmlformats.org/drawingml/2006/main" name="Office 主题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5700</Words>
  <Application>WPS 演示</Application>
  <PresentationFormat>全屏显示(4:3)</PresentationFormat>
  <Paragraphs>455</Paragraphs>
  <Slides>39</Slides>
  <Notes>5</Notes>
  <HiddenSlides>2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40</vt:i4>
      </vt:variant>
      <vt:variant>
        <vt:lpstr>幻灯片标题</vt:lpstr>
      </vt:variant>
      <vt:variant>
        <vt:i4>39</vt:i4>
      </vt:variant>
    </vt:vector>
  </HeadingPairs>
  <TitlesOfParts>
    <vt:vector size="99" baseType="lpstr">
      <vt:lpstr>Arial</vt:lpstr>
      <vt:lpstr>宋体</vt:lpstr>
      <vt:lpstr>Wingdings</vt:lpstr>
      <vt:lpstr>幼圆</vt:lpstr>
      <vt:lpstr>Tahoma</vt:lpstr>
      <vt:lpstr>Comic Sans MS</vt:lpstr>
      <vt:lpstr>黑体</vt:lpstr>
      <vt:lpstr>Times New Roman</vt:lpstr>
      <vt:lpstr>Angsana New</vt:lpstr>
      <vt:lpstr>Microsoft Sans Serif</vt:lpstr>
      <vt:lpstr>Cambria Math</vt:lpstr>
      <vt:lpstr>微软雅黑</vt:lpstr>
      <vt:lpstr>Arial Unicode MS</vt:lpstr>
      <vt:lpstr>Calibri</vt:lpstr>
      <vt:lpstr>Letter Gothic Std</vt:lpstr>
      <vt:lpstr>Segoe Print</vt:lpstr>
      <vt:lpstr>Wingdings</vt:lpstr>
      <vt:lpstr>Angsana New</vt:lpstr>
      <vt:lpstr>Symbol</vt:lpstr>
      <vt:lpstr>Office 主题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第十一章 表示和描述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Magic</dc:creator>
  <cp:lastModifiedBy>pc</cp:lastModifiedBy>
  <cp:revision>1614</cp:revision>
  <dcterms:created xsi:type="dcterms:W3CDTF">2012-05-24T14:05:00Z</dcterms:created>
  <dcterms:modified xsi:type="dcterms:W3CDTF">2024-06-11T02:44:53Z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106FAA12AB714CABB783E28FA9D5EFD2_12</vt:lpwstr>
  </property>
  <property fmtid="{D5CDD505-2E9C-101B-9397-08002B2CF9AE}" pid="3" name="KSOProductBuildVer">
    <vt:lpwstr>2052-11.1.0.14650</vt:lpwstr>
  </property>
</Properties>
</file>